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notesSlides/_rels/notesSlide13.xml.rels" ContentType="application/vnd.openxmlformats-package.relationships+xml"/>
  <Override PartName="/ppt/notesSlides/_rels/notesSlide12.xml.rels" ContentType="application/vnd.openxmlformats-package.relationships+xml"/>
  <Override PartName="/ppt/notesSlides/_rels/notesSlide2.xml.rels" ContentType="application/vnd.openxmlformats-package.relationships+xml"/>
  <Override PartName="/ppt/notesSlides/_rels/notesSlide3.xml.rels" ContentType="application/vnd.openxmlformats-package.relationships+xml"/>
  <Override PartName="/ppt/notesSlides/_rels/notesSlide4.xml.rels" ContentType="application/vnd.openxmlformats-package.relationships+xml"/>
  <Override PartName="/ppt/notesSlides/_rels/notesSlide5.xml.rels" ContentType="application/vnd.openxmlformats-package.relationships+xml"/>
  <Override PartName="/ppt/notesSlides/_rels/notesSlide6.xml.rels" ContentType="application/vnd.openxmlformats-package.relationships+xml"/>
  <Override PartName="/ppt/notesSlides/_rels/notesSlide7.xml.rels" ContentType="application/vnd.openxmlformats-package.relationships+xml"/>
  <Override PartName="/ppt/notesSlides/_rels/notesSlide8.xml.rels" ContentType="application/vnd.openxmlformats-package.relationships+xml"/>
  <Override PartName="/ppt/notesSlides/_rels/notesSlide9.xml.rels" ContentType="application/vnd.openxmlformats-package.relationships+xml"/>
  <Override PartName="/ppt/notesSlides/_rels/notesSlide10.xml.rels" ContentType="application/vnd.openxmlformats-package.relationships+xml"/>
  <Override PartName="/ppt/notesSlides/_rels/notesSlide11.xml.rels" ContentType="application/vnd.openxmlformats-package.relationships+xml"/>
  <Override PartName="/ppt/notesSlides/notesSlide1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1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.xml.rels" ContentType="application/vnd.openxmlformats-package.relationships+xml"/>
  <Override PartName="/ppt/slides/_rels/slide8.xml.rels" ContentType="application/vnd.openxmlformats-package.relationships+xml"/>
  <Override PartName="/ppt/slides/_rels/slide2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slideLayout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2.xml" ContentType="application/vnd.openxmlformats-officedocument.presentationml.slideLayout+xml"/>
  <Override PartName="/ppt/_rels/presentation.xml.rels" ContentType="application/vnd.openxmlformats-package.relationships+xml"/>
  <Override PartName="/ppt/media/image4.png" ContentType="image/png"/>
  <Override PartName="/ppt/media/image3.png" ContentType="image/png"/>
  <Override PartName="/ppt/media/image2.jpeg" ContentType="image/jpeg"/>
  <Override PartName="/ppt/media/image1.jpeg" ContentType="image/jpeg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x="9144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rIns="0" tIns="0" bIns="0"/>
          <a:p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notes format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rIns="0" tIns="0" bIns="0"/>
          <a:p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&lt;header&gt;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rIns="0" tIns="0" bIns="0"/>
          <a:p>
            <a:pPr algn="r"/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rIns="0" tIns="0" bIns="0" anchor="b"/>
          <a:p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83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rIns="0" tIns="0" bIns="0" anchor="b"/>
          <a:p>
            <a:pPr algn="r"/>
            <a:fld id="{BECC3FC0-B05A-415B-A4A5-A74D4AC1AA02}" type="slidenum"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_rels/notesSlide13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TextShape 1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fld id="{703DBF13-9F2D-47FD-915E-403322287D38}" type="slidenum">
              <a:rPr b="0" lang="en-US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ahoma"/>
                <a:ea typeface="ＭＳ Ｐゴシック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p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TextShape 1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fld id="{1241F9A0-3B92-4AAD-A219-D95CAB7DADB6}" type="slidenum">
              <a:rPr b="0" lang="en-US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ahoma"/>
                <a:ea typeface="ＭＳ Ｐゴシック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28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p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TextShape 1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fld id="{36FBC446-D389-4C6A-BF47-3C1236BC9F80}" type="slidenum">
              <a:rPr b="0" lang="en-US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ahoma"/>
                <a:ea typeface="ＭＳ Ｐゴシック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p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TextShape 1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fld id="{5BF43153-E861-43F5-BB3D-450BC9DF67C0}" type="slidenum">
              <a:rPr b="0" lang="en-US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ahoma"/>
                <a:ea typeface="ＭＳ Ｐゴシック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p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TextShape 1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fld id="{303D34BE-385B-4C60-9BD8-3EA14ED06487}" type="slidenum">
              <a:rPr b="0" lang="en-US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ahoma"/>
                <a:ea typeface="ＭＳ Ｐゴシック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p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TextShape 1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fld id="{2A8971DD-1CC2-4BA6-9197-C93C6CEE22E8}" type="slidenum">
              <a:rPr b="0" lang="en-US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ahoma"/>
                <a:ea typeface="ＭＳ Ｐゴシック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p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TextShape 1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fld id="{613448C0-5A09-4014-A9B6-B4E23A0BA466}" type="slidenum">
              <a:rPr b="0" lang="en-US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ahoma"/>
                <a:ea typeface="ＭＳ Ｐゴシック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p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extShape 1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fld id="{E2352D94-5D38-4AA0-AE76-E397DDEB3488}" type="slidenum">
              <a:rPr b="0" lang="en-US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ahoma"/>
                <a:ea typeface="ＭＳ Ｐゴシック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p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extShape 1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fld id="{C8DC4753-82EB-443E-9EEC-7722C9A776BF}" type="slidenum">
              <a:rPr b="0" lang="en-US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ahoma"/>
                <a:ea typeface="ＭＳ Ｐゴシック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p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extShape 1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fld id="{56B91FB4-CB0B-4FAE-A239-7C3D6BF37319}" type="slidenum">
              <a:rPr b="0" lang="en-US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ahoma"/>
                <a:ea typeface="ＭＳ Ｐゴシック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p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TextShape 1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fld id="{06EAC65D-4E0C-4044-B7DC-5D5581FC52ED}" type="slidenum">
              <a:rPr b="0" lang="en-US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ahoma"/>
                <a:ea typeface="ＭＳ Ｐゴシック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p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TextShape 1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fld id="{C90C288C-CC3F-4D5F-BF1E-70C030143539}" type="slidenum">
              <a:rPr b="0" lang="en-US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ahoma"/>
                <a:ea typeface="ＭＳ Ｐゴシック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p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040" cy="19623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85800" y="4130280"/>
            <a:ext cx="7772040" cy="19623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3792600" cy="19623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68480" y="1981080"/>
            <a:ext cx="3792600" cy="19623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68480" y="4130280"/>
            <a:ext cx="3792600" cy="19623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685800" y="4130280"/>
            <a:ext cx="3792600" cy="19623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2502360" cy="19623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313800" y="1981080"/>
            <a:ext cx="2502360" cy="19623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5941440" y="1981080"/>
            <a:ext cx="2502360" cy="19623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941440" y="4130280"/>
            <a:ext cx="2502360" cy="19623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313800" y="4130280"/>
            <a:ext cx="2502360" cy="19623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85800" y="4130280"/>
            <a:ext cx="2502360" cy="19623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040" cy="4114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040" cy="41144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3792600" cy="41144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4668480" y="1981080"/>
            <a:ext cx="3792600" cy="41144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subTitle"/>
          </p:nvPr>
        </p:nvSpPr>
        <p:spPr>
          <a:xfrm>
            <a:off x="685800" y="609480"/>
            <a:ext cx="7772040" cy="52977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3792600" cy="19623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685800" y="4130280"/>
            <a:ext cx="3792600" cy="19623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55" name="PlaceHolder 4"/>
          <p:cNvSpPr>
            <a:spLocks noGrp="1"/>
          </p:cNvSpPr>
          <p:nvPr>
            <p:ph type="body"/>
          </p:nvPr>
        </p:nvSpPr>
        <p:spPr>
          <a:xfrm>
            <a:off x="4668480" y="1981080"/>
            <a:ext cx="3792600" cy="41144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040" cy="4114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3792600" cy="41144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4668480" y="1981080"/>
            <a:ext cx="3792600" cy="19623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4668480" y="4130280"/>
            <a:ext cx="3792600" cy="19623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3792600" cy="19623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4668480" y="1981080"/>
            <a:ext cx="3792600" cy="19623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685800" y="4130280"/>
            <a:ext cx="7772040" cy="19623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040" cy="19623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685800" y="4130280"/>
            <a:ext cx="7772040" cy="19623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3792600" cy="19623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668480" y="1981080"/>
            <a:ext cx="3792600" cy="19623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4668480" y="4130280"/>
            <a:ext cx="3792600" cy="19623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71" name="PlaceHolder 5"/>
          <p:cNvSpPr>
            <a:spLocks noGrp="1"/>
          </p:cNvSpPr>
          <p:nvPr>
            <p:ph type="body"/>
          </p:nvPr>
        </p:nvSpPr>
        <p:spPr>
          <a:xfrm>
            <a:off x="685800" y="4130280"/>
            <a:ext cx="3792600" cy="19623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2502360" cy="19623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3313800" y="1981080"/>
            <a:ext cx="2502360" cy="19623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 type="body"/>
          </p:nvPr>
        </p:nvSpPr>
        <p:spPr>
          <a:xfrm>
            <a:off x="5941440" y="1981080"/>
            <a:ext cx="2502360" cy="19623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 type="body"/>
          </p:nvPr>
        </p:nvSpPr>
        <p:spPr>
          <a:xfrm>
            <a:off x="5941440" y="4130280"/>
            <a:ext cx="2502360" cy="19623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77" name="PlaceHolder 6"/>
          <p:cNvSpPr>
            <a:spLocks noGrp="1"/>
          </p:cNvSpPr>
          <p:nvPr>
            <p:ph type="body"/>
          </p:nvPr>
        </p:nvSpPr>
        <p:spPr>
          <a:xfrm>
            <a:off x="3313800" y="4130280"/>
            <a:ext cx="2502360" cy="19623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78" name="PlaceHolder 7"/>
          <p:cNvSpPr>
            <a:spLocks noGrp="1"/>
          </p:cNvSpPr>
          <p:nvPr>
            <p:ph type="body"/>
          </p:nvPr>
        </p:nvSpPr>
        <p:spPr>
          <a:xfrm>
            <a:off x="685800" y="4130280"/>
            <a:ext cx="2502360" cy="19623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040" cy="41144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3792600" cy="41144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68480" y="1981080"/>
            <a:ext cx="3792600" cy="41144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685800" y="609480"/>
            <a:ext cx="7772040" cy="52977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3792600" cy="19623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685800" y="4130280"/>
            <a:ext cx="3792600" cy="19623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668480" y="1981080"/>
            <a:ext cx="3792600" cy="41144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3792600" cy="41144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68480" y="1981080"/>
            <a:ext cx="3792600" cy="19623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68480" y="4130280"/>
            <a:ext cx="3792600" cy="19623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3792600" cy="19623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68480" y="1981080"/>
            <a:ext cx="3792600" cy="19623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85800" y="4130280"/>
            <a:ext cx="7772040" cy="19623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>
          <a:blip r:embed="rId2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666880"/>
            <a:ext cx="7772040" cy="114264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单击鼠标编辑标题文字格式</a:t>
            </a: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Click to edit Master title style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lvl="1" marL="864000" indent="-324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Second Outline Level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lvl="2" marL="1296000" indent="-288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Third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>
          <a:blip r:embed="rId2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单击鼠标编辑标题文字格式</a:t>
            </a: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Click to edit Master title style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040" cy="4114440"/>
          </a:xfrm>
          <a:prstGeom prst="rect">
            <a:avLst/>
          </a:prstGeom>
        </p:spPr>
        <p:txBody>
          <a:bodyPr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单击鼠标编辑大纲文字格式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lvl="1" marL="864000" indent="-324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第二个大纲级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lvl="2" marL="1296000" indent="-288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第三大纲级别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第四大纲级别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第五大纲级别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第六大纲级别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第七大纲级别</a:t>
            </a: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Click to edit Master text styles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lvl="7" marL="3456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Second level</a:t>
            </a:r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lvl="8" marL="3888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Third level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lvl="9" marL="4320000" indent="-2160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Fourth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lvl="9" marL="4320000" indent="-2160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Fifth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dt"/>
          </p:nvPr>
        </p:nvSpPr>
        <p:spPr>
          <a:xfrm>
            <a:off x="685800" y="6248520"/>
            <a:ext cx="1904760" cy="456840"/>
          </a:xfrm>
          <a:prstGeom prst="rect">
            <a:avLst/>
          </a:prstGeom>
        </p:spPr>
        <p:txBody>
          <a:bodyPr/>
          <a:p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ftr"/>
          </p:nvPr>
        </p:nvSpPr>
        <p:spPr>
          <a:xfrm>
            <a:off x="3124080" y="6248520"/>
            <a:ext cx="2895120" cy="456840"/>
          </a:xfrm>
          <a:prstGeom prst="rect">
            <a:avLst/>
          </a:prstGeom>
        </p:spPr>
        <p:txBody>
          <a:bodyPr/>
          <a:p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sldNum"/>
          </p:nvPr>
        </p:nvSpPr>
        <p:spPr>
          <a:xfrm>
            <a:off x="6553080" y="6248520"/>
            <a:ext cx="1904760" cy="45684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fld id="{20086C4B-62BA-4EA9-BA3E-967F0F19BB70}" type="slidenum"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3.xml"/><Relationship Id="rId3" Type="http://schemas.openxmlformats.org/officeDocument/2006/relationships/notesSlide" Target="../notesSlides/notesSlide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3.xml"/><Relationship Id="rId3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extShape 1"/>
          <p:cNvSpPr txBox="1"/>
          <p:nvPr/>
        </p:nvSpPr>
        <p:spPr>
          <a:xfrm>
            <a:off x="685800" y="2666880"/>
            <a:ext cx="77720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30-60-90 Day Plan</a:t>
            </a:r>
            <a:br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85" name="TextShape 2"/>
          <p:cNvSpPr txBox="1"/>
          <p:nvPr/>
        </p:nvSpPr>
        <p:spPr>
          <a:xfrm>
            <a:off x="1371600" y="3657600"/>
            <a:ext cx="6400440" cy="175212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algn="ctr">
              <a:lnSpc>
                <a:spcPct val="100000"/>
              </a:lnSpc>
              <a:spcBef>
                <a:spcPts val="641"/>
              </a:spcBef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Building a Roadmap for success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221"/>
              </a:spcBef>
            </a:pP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221"/>
              </a:spcBef>
            </a:pPr>
            <a:r>
              <a:rPr b="0" lang="en-US" sz="1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Presented by:</a:t>
            </a:r>
            <a:endParaRPr b="0" lang="en-US" sz="11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879"/>
              </a:spcBef>
            </a:pP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Nat Evans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00"/>
              </a:spcBef>
            </a:pP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00"/>
              </a:spcBef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Senior Sales Consultant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41"/>
              </a:spcBef>
            </a:pP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41"/>
              </a:spcBef>
            </a:pP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Shape 1"/>
          <p:cNvSpPr txBox="1"/>
          <p:nvPr/>
        </p:nvSpPr>
        <p:spPr>
          <a:xfrm>
            <a:off x="685800" y="2743200"/>
            <a:ext cx="7772040" cy="335232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marL="343080" indent="-342720">
              <a:lnSpc>
                <a:spcPct val="80000"/>
              </a:lnSpc>
              <a:spcBef>
                <a:spcPts val="281"/>
              </a:spcBef>
              <a:buClr>
                <a:srgbClr val="000000"/>
              </a:buClr>
              <a:buFont typeface="Symbol" charset="2"/>
              <a:buChar char=""/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Gulim"/>
              </a:rPr>
              <a:t>Continue to meet with key influential decision makers within net new and house accounts to understand time frames in order to build pipeline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marL="343080" indent="-342720">
              <a:lnSpc>
                <a:spcPct val="80000"/>
              </a:lnSpc>
              <a:spcBef>
                <a:spcPts val="281"/>
              </a:spcBef>
              <a:buClr>
                <a:srgbClr val="000000"/>
              </a:buClr>
              <a:buFont typeface="Symbol" charset="2"/>
              <a:buChar char=""/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Gulim"/>
              </a:rPr>
              <a:t> 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Gulim"/>
              </a:rPr>
              <a:t>Begin to understand all organizational functions with  the accounts to better understand logistical &amp; procurement processes for professional services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marL="343080" indent="-342720">
              <a:lnSpc>
                <a:spcPct val="80000"/>
              </a:lnSpc>
              <a:spcBef>
                <a:spcPts val="281"/>
              </a:spcBef>
              <a:buClr>
                <a:srgbClr val="000000"/>
              </a:buClr>
              <a:buFont typeface="Symbol" charset="2"/>
              <a:buChar char=""/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Gulim"/>
              </a:rPr>
              <a:t>Create tickler action file to ensure follow upon important activities and accounts events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marL="343080" indent="-342720">
              <a:lnSpc>
                <a:spcPct val="80000"/>
              </a:lnSpc>
              <a:spcBef>
                <a:spcPts val="281"/>
              </a:spcBef>
              <a:buClr>
                <a:srgbClr val="000000"/>
              </a:buClr>
              <a:buFont typeface="Symbol" charset="2"/>
              <a:buChar char=""/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Gulim"/>
              </a:rPr>
              <a:t>Continue bi-weekly communication with my line manager to ensure success within named accounts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marL="343080" indent="-342720">
              <a:lnSpc>
                <a:spcPct val="80000"/>
              </a:lnSpc>
              <a:spcBef>
                <a:spcPts val="281"/>
              </a:spcBef>
              <a:buClr>
                <a:srgbClr val="000000"/>
              </a:buClr>
              <a:buFont typeface="Symbol" charset="2"/>
              <a:buChar char=""/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Gulim"/>
              </a:rPr>
              <a:t> 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Gulim"/>
              </a:rPr>
              <a:t>Work my plan and plan my work productively and effectively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101" name="TextShape 2"/>
          <p:cNvSpPr txBox="1"/>
          <p:nvPr/>
        </p:nvSpPr>
        <p:spPr>
          <a:xfrm>
            <a:off x="685800" y="1066680"/>
            <a:ext cx="7772040" cy="13712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>
              <a:lnSpc>
                <a:spcPct val="100000"/>
              </a:lnSpc>
            </a:pPr>
            <a:r>
              <a:rPr b="0" lang="en-US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60 Day Activities Continued  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extShape 1"/>
          <p:cNvSpPr txBox="1"/>
          <p:nvPr/>
        </p:nvSpPr>
        <p:spPr>
          <a:xfrm>
            <a:off x="685800" y="2362320"/>
            <a:ext cx="7772040" cy="37335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marL="343080" indent="-342720">
              <a:lnSpc>
                <a:spcPct val="80000"/>
              </a:lnSpc>
              <a:spcBef>
                <a:spcPts val="281"/>
              </a:spcBef>
              <a:buClr>
                <a:srgbClr val="000000"/>
              </a:buClr>
              <a:buFont typeface="Symbol" charset="2"/>
              <a:buChar char=""/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Gulim"/>
              </a:rPr>
              <a:t>Monitor first 60 days activity level and results and adjust levels if necessary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marL="343080" indent="-342720">
              <a:lnSpc>
                <a:spcPct val="80000"/>
              </a:lnSpc>
              <a:spcBef>
                <a:spcPts val="281"/>
              </a:spcBef>
              <a:buClr>
                <a:srgbClr val="000000"/>
              </a:buClr>
              <a:buFont typeface="Symbol" charset="2"/>
              <a:buChar char=""/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Gulim"/>
              </a:rPr>
              <a:t>Meet with my manager to discuss business results; actual vs. plan. Discuss any changes in any of the accounts relating to business opportunities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marL="343080" indent="-342720">
              <a:lnSpc>
                <a:spcPct val="80000"/>
              </a:lnSpc>
              <a:spcBef>
                <a:spcPts val="281"/>
              </a:spcBef>
              <a:buClr>
                <a:srgbClr val="000000"/>
              </a:buClr>
              <a:buFont typeface="Wingdings" charset="2"/>
              <a:buChar char="•"/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Gulim"/>
              </a:rPr>
              <a:t>Continue to close opportunities already in pipeline and continue with net new business activities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marL="343080" indent="-342720">
              <a:lnSpc>
                <a:spcPct val="80000"/>
              </a:lnSpc>
              <a:spcBef>
                <a:spcPts val="281"/>
              </a:spcBef>
              <a:buClr>
                <a:srgbClr val="000000"/>
              </a:buClr>
              <a:buFont typeface="Wingdings" charset="2"/>
              <a:buChar char="•"/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Gulim"/>
              </a:rPr>
              <a:t>Continue to increase level of contact within my accounts and better understand  areas of dissatisfaction with competitive services in or to better position our services/solutions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marL="343080" indent="-342720">
              <a:lnSpc>
                <a:spcPct val="80000"/>
              </a:lnSpc>
              <a:spcBef>
                <a:spcPts val="281"/>
              </a:spcBef>
              <a:buClr>
                <a:srgbClr val="000000"/>
              </a:buClr>
              <a:buFont typeface="Wingdings" charset="2"/>
              <a:buChar char="•"/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Gulim"/>
              </a:rPr>
              <a:t>Work efficiently and effectively to ensure optimum time and territory management. Maximize downtime between appointments and cold calls, focus on daily production, stay current with all reporting (SalesForce.com)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marL="343080" indent="-342720">
              <a:lnSpc>
                <a:spcPct val="80000"/>
              </a:lnSpc>
              <a:spcBef>
                <a:spcPts val="281"/>
              </a:spcBef>
              <a:buClr>
                <a:srgbClr val="000000"/>
              </a:buClr>
              <a:buFont typeface="Wingdings" charset="2"/>
              <a:buChar char="•"/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Gulim"/>
              </a:rPr>
              <a:t>Continue ongoing trainings to further my corporate value proposition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marL="343080" indent="-342720">
              <a:lnSpc>
                <a:spcPct val="80000"/>
              </a:lnSpc>
              <a:spcBef>
                <a:spcPts val="281"/>
              </a:spcBef>
              <a:buClr>
                <a:srgbClr val="000000"/>
              </a:buClr>
              <a:buFont typeface="Wingdings" charset="2"/>
              <a:buChar char="•"/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Gulim"/>
              </a:rPr>
              <a:t>Develop strategies with SE’s to defend against competitive threats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marL="343080" indent="-342720">
              <a:lnSpc>
                <a:spcPct val="80000"/>
              </a:lnSpc>
              <a:spcBef>
                <a:spcPts val="281"/>
              </a:spcBef>
              <a:buClr>
                <a:srgbClr val="000000"/>
              </a:buClr>
              <a:buFont typeface="Wingdings" charset="2"/>
              <a:buChar char="•"/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Gulim"/>
              </a:rPr>
              <a:t>Continue bi-weekly partner, OEM meetings for networking opportunities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103" name="TextShape 2"/>
          <p:cNvSpPr txBox="1"/>
          <p:nvPr/>
        </p:nvSpPr>
        <p:spPr>
          <a:xfrm>
            <a:off x="685800" y="1371600"/>
            <a:ext cx="7772040" cy="76176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90 Day Activities  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extShape 1"/>
          <p:cNvSpPr txBox="1"/>
          <p:nvPr/>
        </p:nvSpPr>
        <p:spPr>
          <a:xfrm>
            <a:off x="685800" y="2971800"/>
            <a:ext cx="7772040" cy="312372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marL="343080" indent="-342720">
              <a:lnSpc>
                <a:spcPct val="80000"/>
              </a:lnSpc>
              <a:spcBef>
                <a:spcPts val="281"/>
              </a:spcBef>
              <a:buClr>
                <a:srgbClr val="000000"/>
              </a:buClr>
              <a:buFont typeface="Symbol" charset="2"/>
              <a:buChar char=""/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Gulim"/>
              </a:rPr>
              <a:t>Communicate effectively with my manager to maintain goal congruency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marL="343080" indent="-342720">
              <a:lnSpc>
                <a:spcPct val="80000"/>
              </a:lnSpc>
              <a:spcBef>
                <a:spcPts val="281"/>
              </a:spcBef>
              <a:buClr>
                <a:srgbClr val="000000"/>
              </a:buClr>
              <a:buFont typeface="Symbol" charset="2"/>
              <a:buChar char=""/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Gulim"/>
              </a:rPr>
              <a:t>Exceed monthly sales quotas; Work Smart !!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marL="343080" indent="-342720">
              <a:lnSpc>
                <a:spcPct val="80000"/>
              </a:lnSpc>
              <a:spcBef>
                <a:spcPts val="281"/>
              </a:spcBef>
              <a:buClr>
                <a:srgbClr val="000000"/>
              </a:buClr>
              <a:buFont typeface="Symbol" charset="2"/>
              <a:buChar char=""/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Gulim"/>
              </a:rPr>
              <a:t>Continue hitting the ground running and proving to management that I can be an impactful asset well before the usual 6 month new hire period !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105" name="TextShape 2"/>
          <p:cNvSpPr txBox="1"/>
          <p:nvPr/>
        </p:nvSpPr>
        <p:spPr>
          <a:xfrm>
            <a:off x="685800" y="1295280"/>
            <a:ext cx="7772040" cy="144756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90 Day Activities  Continued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Shape 1"/>
          <p:cNvSpPr txBox="1"/>
          <p:nvPr/>
        </p:nvSpPr>
        <p:spPr>
          <a:xfrm>
            <a:off x="1066680" y="2438280"/>
            <a:ext cx="7314840" cy="424764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marL="343080" indent="-342720">
              <a:lnSpc>
                <a:spcPct val="80000"/>
              </a:lnSpc>
              <a:spcBef>
                <a:spcPts val="281"/>
              </a:spcBef>
              <a:buClr>
                <a:srgbClr val="000000"/>
              </a:buClr>
              <a:buFont typeface="Symbol" charset="2"/>
              <a:buChar char=""/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Gulim"/>
              </a:rPr>
              <a:t>FIRST 30 Days – Learn company products and services solutions, learn about my team, co-workers, learn the channel partner &amp; OEM community, start to build trust both internally and externally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marL="343080" indent="-342720">
              <a:lnSpc>
                <a:spcPct val="80000"/>
              </a:lnSpc>
              <a:spcBef>
                <a:spcPts val="281"/>
              </a:spcBef>
              <a:buClr>
                <a:srgbClr val="000000"/>
              </a:buClr>
              <a:buFont typeface="Symbol" charset="2"/>
              <a:buChar char=""/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Gulim"/>
              </a:rPr>
              <a:t>First 60 Days – Continue on working on above, continue relationship building, close old pipeline, develop new client contacts- hunt!!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marL="343080" indent="-342720">
              <a:lnSpc>
                <a:spcPct val="80000"/>
              </a:lnSpc>
              <a:spcBef>
                <a:spcPts val="281"/>
              </a:spcBef>
              <a:buClr>
                <a:srgbClr val="000000"/>
              </a:buClr>
              <a:buFont typeface="Symbol" charset="2"/>
              <a:buChar char=""/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Gulim"/>
              </a:rPr>
              <a:t>First 90 Days – Have a strong understanding of the company’s offerings, penetrate new areas within house accounts, grow the business, go wide &amp; deep use my chain of command to ensure success and growth within my new accounts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marL="343080" indent="-342720">
              <a:lnSpc>
                <a:spcPct val="80000"/>
              </a:lnSpc>
              <a:spcBef>
                <a:spcPts val="281"/>
              </a:spcBef>
              <a:buClr>
                <a:srgbClr val="000000"/>
              </a:buClr>
              <a:buFont typeface="Symbol" charset="2"/>
              <a:buChar char=""/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Gulim"/>
              </a:rPr>
              <a:t>Practice High Performance Culture!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algn="ctr">
              <a:lnSpc>
                <a:spcPct val="80000"/>
              </a:lnSpc>
              <a:spcBef>
                <a:spcPts val="1199"/>
              </a:spcBef>
            </a:pPr>
            <a:r>
              <a:rPr b="0" lang="en-US" sz="60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Gulim"/>
              </a:rPr>
              <a:t>T</a:t>
            </a:r>
            <a:r>
              <a:rPr b="0" lang="en-US" sz="6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Gulim"/>
              </a:rPr>
              <a:t>h</a:t>
            </a:r>
            <a:r>
              <a:rPr b="0" lang="en-US" sz="6000" spc="-1" strike="noStrike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Gulim"/>
              </a:rPr>
              <a:t>a</a:t>
            </a:r>
            <a:r>
              <a:rPr b="0" lang="en-US" sz="60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Gulim"/>
              </a:rPr>
              <a:t>n</a:t>
            </a:r>
            <a:r>
              <a:rPr b="0" lang="en-US" sz="6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Gulim"/>
              </a:rPr>
              <a:t>k</a:t>
            </a:r>
            <a:r>
              <a:rPr b="0" lang="en-US" sz="6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Gulim"/>
              </a:rPr>
              <a:t> </a:t>
            </a:r>
            <a:r>
              <a:rPr b="0" lang="en-US" sz="6000" spc="-1" strike="noStrike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Gulim"/>
              </a:rPr>
              <a:t>Y</a:t>
            </a:r>
            <a:r>
              <a:rPr b="0" lang="en-US" sz="60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Gulim"/>
              </a:rPr>
              <a:t>o</a:t>
            </a:r>
            <a:r>
              <a:rPr b="0" lang="en-US" sz="6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Gulim"/>
              </a:rPr>
              <a:t>u</a:t>
            </a:r>
            <a:r>
              <a:rPr b="0" lang="en-US" sz="6000" spc="-1" strike="noStrike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Gulim"/>
              </a:rPr>
              <a:t>!</a:t>
            </a:r>
            <a:r>
              <a:rPr b="0" lang="en-US" sz="60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Gulim"/>
              </a:rPr>
              <a:t>!</a:t>
            </a:r>
            <a:r>
              <a:rPr b="0" lang="en-US" sz="6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Gulim"/>
              </a:rPr>
              <a:t>!</a:t>
            </a:r>
            <a:endParaRPr b="0" lang="en-US" sz="6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algn="ctr">
              <a:lnSpc>
                <a:spcPct val="80000"/>
              </a:lnSpc>
              <a:spcBef>
                <a:spcPts val="1199"/>
              </a:spcBef>
            </a:pPr>
            <a:endParaRPr b="0" lang="en-US" sz="6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107" name="TextShape 2"/>
          <p:cNvSpPr txBox="1"/>
          <p:nvPr/>
        </p:nvSpPr>
        <p:spPr>
          <a:xfrm>
            <a:off x="685800" y="1143000"/>
            <a:ext cx="7772040" cy="9140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Quick Recap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pic>
        <p:nvPicPr>
          <p:cNvPr id="108" name="Picture 2" descr=""/>
          <p:cNvPicPr/>
          <p:nvPr/>
        </p:nvPicPr>
        <p:blipFill>
          <a:blip r:embed="rId1"/>
          <a:stretch/>
        </p:blipFill>
        <p:spPr>
          <a:xfrm>
            <a:off x="3798000" y="5657760"/>
            <a:ext cx="1856880" cy="1199880"/>
          </a:xfrm>
          <a:prstGeom prst="rect">
            <a:avLst/>
          </a:prstGeom>
          <a:ln>
            <a:noFill/>
          </a:ln>
        </p:spPr>
      </p:pic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609480" y="1828800"/>
            <a:ext cx="8073720" cy="457308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r>
              <a:rPr b="1" i="1" lang="en-US" sz="1400" spc="-1" strike="noStrike" u="sng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IT SALES PROFESSIONAL 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14 years in the professional and managed services business - Broad range of industry knowledge and relationships in the Maryland/DC/Virginia Enterprise and systems Integrator markets - Sales Executive with excellent history of developing strategy and translating it to action - Result-oriented driven Sales Leader with a proven track record of exceeding sales quotas through carefully designed sales strategies - Exceptional skill in persuading decision-makers and a relentless desire to succeed - Background includes initiative and discipline instilled by the U.S. Navy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 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r>
              <a:rPr b="1" i="1" lang="en-US" sz="1400" spc="-1" strike="noStrike" u="sng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CORE COMPETENCIES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 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algn="ctr">
              <a:lnSpc>
                <a:spcPct val="80000"/>
              </a:lnSpc>
              <a:spcBef>
                <a:spcPts val="281"/>
              </a:spcBef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Client Relationship Management ● Managed Services ● Cloud Services ● Exceeding Sales Quotas ● Global, Enterprise &amp; SLED Sales ● Unified Communications ● Business Development ● Key accounts Management ● Military Training ● Strategic Planning ● Hunter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r>
              <a:rPr b="1" i="1" lang="en-US" sz="1400" spc="-1" strike="noStrike" u="sng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PROFESSIONAL HISTORY 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  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Emtec Inc., Herndon, Virginia (March 2011-Present)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    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Educational Business Development Manager   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    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.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 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 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87" name="TextShape 2"/>
          <p:cNvSpPr txBox="1"/>
          <p:nvPr/>
        </p:nvSpPr>
        <p:spPr>
          <a:xfrm>
            <a:off x="609480" y="836640"/>
            <a:ext cx="8043480" cy="78372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en-US" sz="3200" spc="-1" strike="noStrike">
                <a:solidFill>
                  <a:srgbClr val="003399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Nat Evans: USN Veteran  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pic>
        <p:nvPicPr>
          <p:cNvPr id="88" name="Picture 2" descr=""/>
          <p:cNvPicPr/>
          <p:nvPr/>
        </p:nvPicPr>
        <p:blipFill>
          <a:blip r:embed="rId1"/>
          <a:stretch/>
        </p:blipFill>
        <p:spPr>
          <a:xfrm>
            <a:off x="6324480" y="5562720"/>
            <a:ext cx="1904760" cy="599760"/>
          </a:xfrm>
          <a:prstGeom prst="rect">
            <a:avLst/>
          </a:prstGeom>
          <a:ln>
            <a:noFill/>
          </a:ln>
        </p:spPr>
      </p:pic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TextShape 1"/>
          <p:cNvSpPr txBox="1"/>
          <p:nvPr/>
        </p:nvSpPr>
        <p:spPr>
          <a:xfrm>
            <a:off x="1066680" y="1523880"/>
            <a:ext cx="7314840" cy="502884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80000"/>
              </a:lnSpc>
              <a:spcBef>
                <a:spcPts val="281"/>
              </a:spcBef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Emtec Business Development Manager to Fairfax County Public Schools and Fairfax County Government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Key Responsibilities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• 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Accountable for completing sales objectives and general quality of  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   service for FCPS.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• 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Perform sales and marketing calls to reserve meetings with 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   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    prospective clients.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•  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Expert in a cold-calling, negotiating contracts, consultative selling, 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    forming grouping and partnering with others.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•  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Call and face-to-face visits with prospective, new and presented to  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    assist new business.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•  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Carry out client presentations expressing the value plan of 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    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    products, solutions, and service offerings from Emtec.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•  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Followed long-term accounts strategies that increase profits and 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    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    helped in cultivating the long-term relationships with proper 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    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    decision makers.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•  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Observed new accounts achievement by making contact with the 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    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    customer at planned intervals.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r>
              <a:rPr b="1" i="1" lang="en-US" sz="1400" spc="-1" strike="noStrike" u="sng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BT Global Services, Herndon, Virginia (2010 to March 2011)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    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Client Director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High-impact sales and accounts professional who has worked with prominent and high profile accounts with a vast portfolio of cloud services, managed services, IT outsourcing and telecommunications    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  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533520" y="1523880"/>
            <a:ext cx="7848360" cy="53337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80000"/>
              </a:lnSpc>
              <a:spcBef>
                <a:spcPts val="281"/>
              </a:spcBef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 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Key Accomplishments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•  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Identified perused, penetrated 3 key global accounts and 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  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    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    performed consultative selling BT Global Services portfolio.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•  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Led business development and marketing efforts to expand BT Global footprint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    portfolio of services resulting in 5 net new Named accounts 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    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    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    for Mid-Atlantic territory.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•  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Forged new business alliances with solutions providers: Cisco, Microsoft, Aruba &amp; 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    EMC.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•  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Responsible for developing territory accounts plan to penetrate under developed 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    MD, DC &amp; PA key accounts.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•  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Business and lead generation through business BT Global Services affiliations 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   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    tradeshows/business expos, sales promotions and conferences.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r>
              <a:rPr b="1" i="1" lang="en-US" sz="1400" spc="-1" strike="noStrike" u="sng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Dimension Data, Herndon, Virginia (2000 to 2009)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Senior Enterprise accounts Manager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Nine year veteran of Unified Communications solutions in Enterprise accounts.  Key focus on state and local government, higher education and enterprise accounts.     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Key Accomplishments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•  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Managed enterprise accounts achieving $2.2M in gross profit target in local 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    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    government, higher education and enterprise accounts in Mid-Atlantic region.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•  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Generated between $4M and $8M in annual revenues, surpassing quotas for the 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    past 7 years. (2002 through 2008).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•  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Recognized for being the Top accounts Manager, Mid-Atlantic for Call Center 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    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    Solutions in 2007.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•  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Presidents Club 2004, 2005 Top Performer Mid-Atlantic.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 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 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extShape 1"/>
          <p:cNvSpPr txBox="1"/>
          <p:nvPr/>
        </p:nvSpPr>
        <p:spPr>
          <a:xfrm>
            <a:off x="1066680" y="1523880"/>
            <a:ext cx="7924320" cy="53337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80000"/>
              </a:lnSpc>
              <a:spcBef>
                <a:spcPts val="281"/>
              </a:spcBef>
            </a:pPr>
            <a:r>
              <a:rPr b="1" i="1" lang="en-US" sz="1400" spc="-1" strike="noStrike" u="sng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ADDITIONAL EXPERIENCE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marL="343080" indent="-342720">
              <a:lnSpc>
                <a:spcPct val="80000"/>
              </a:lnSpc>
              <a:spcBef>
                <a:spcPts val="281"/>
              </a:spcBef>
              <a:buClr>
                <a:srgbClr val="000000"/>
              </a:buClr>
              <a:buFont typeface="Wingdings" charset="2"/>
              <a:buChar char="•"/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Senior accounts Manager, Core BTS, Falls Church, VA (1998-2000)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marL="343080" indent="-342720">
              <a:lnSpc>
                <a:spcPct val="80000"/>
              </a:lnSpc>
              <a:spcBef>
                <a:spcPts val="281"/>
              </a:spcBef>
              <a:buClr>
                <a:srgbClr val="000000"/>
              </a:buClr>
              <a:buFont typeface="Wingdings" charset="2"/>
              <a:buChar char="•"/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Internet Sales Director, Crystal Ford Ltd., Silver Spring, MD   (1997-1998)   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marL="343080" indent="-342720">
              <a:lnSpc>
                <a:spcPct val="80000"/>
              </a:lnSpc>
              <a:spcBef>
                <a:spcPts val="281"/>
              </a:spcBef>
              <a:buClr>
                <a:srgbClr val="000000"/>
              </a:buClr>
              <a:buFont typeface="Wingdings" charset="2"/>
              <a:buChar char="•"/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Finance and Insurance Manager, Apple Ford Inc., Columbia, MD (1994-1997)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marL="343080" indent="-342720">
              <a:lnSpc>
                <a:spcPct val="80000"/>
              </a:lnSpc>
              <a:spcBef>
                <a:spcPts val="281"/>
              </a:spcBef>
              <a:buClr>
                <a:srgbClr val="000000"/>
              </a:buClr>
              <a:buFont typeface="Wingdings" charset="2"/>
              <a:buChar char="•"/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Mortgage Banker, Homestead Mortgage Inc., Bethesda, MD (1992-1994)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marL="343080" indent="-342720">
              <a:lnSpc>
                <a:spcPct val="80000"/>
              </a:lnSpc>
              <a:spcBef>
                <a:spcPts val="281"/>
              </a:spcBef>
              <a:buClr>
                <a:srgbClr val="000000"/>
              </a:buClr>
              <a:buFont typeface="Wingdings" charset="2"/>
              <a:buChar char="•"/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Antisubmarine Warfare Specialist, United States Navy Reserve, Washington, DC (1989-1991)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marL="343080" indent="-342720">
              <a:lnSpc>
                <a:spcPct val="80000"/>
              </a:lnSpc>
              <a:spcBef>
                <a:spcPts val="281"/>
              </a:spcBef>
              <a:buClr>
                <a:srgbClr val="000000"/>
              </a:buClr>
              <a:buFont typeface="Wingdings" charset="2"/>
              <a:buChar char="•"/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Antisubmarine Warfare Specialist, (SAR) United States Navy, Mayport, FL (1985-1989)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r>
              <a:rPr b="1" i="1" lang="en-US" sz="1400" spc="-1" strike="noStrike" u="sng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EDUCATION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BACHELOR OF SCIENCE DEGREE IN BUSINESS MARKETING, (1991)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University of Maryland, University College, College Park, MD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r>
              <a:rPr b="1" i="1" lang="en-US" sz="1400" spc="-1" strike="noStrike" u="sng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HONORS &amp; AWARDS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Navy Commendation Medal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Armed Forces Expeditionary Medal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Good Conduct Medal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Two Sea Service Ribbons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Meritorious Unit Commendation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Battle “E” Ribbon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  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Sailor of the Month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Petty Officer, Second Class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Naval Air Crewman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Search and Rescue Specialist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Kaman 1K Hours Flight Time Award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ASW Specialist Designation  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Inactive Secret Clearance 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 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4.0 Evaluations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US Coast Guard Special Ops Ribbon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Naval Air Command, Plane Captain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"/>
          <p:cNvSpPr txBox="1"/>
          <p:nvPr/>
        </p:nvSpPr>
        <p:spPr>
          <a:xfrm>
            <a:off x="685800" y="1143000"/>
            <a:ext cx="7772040" cy="144756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en-US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Preliminary Activities</a:t>
            </a:r>
            <a:endParaRPr b="0" lang="en-US" sz="4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93" name="TextShape 2"/>
          <p:cNvSpPr txBox="1"/>
          <p:nvPr/>
        </p:nvSpPr>
        <p:spPr>
          <a:xfrm>
            <a:off x="685800" y="2590920"/>
            <a:ext cx="7772040" cy="35049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80000"/>
              </a:lnSpc>
              <a:spcBef>
                <a:spcPts val="400"/>
              </a:spcBef>
            </a:pP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marL="343080" indent="-342720">
              <a:lnSpc>
                <a:spcPct val="80000"/>
              </a:lnSpc>
              <a:spcBef>
                <a:spcPts val="281"/>
              </a:spcBef>
              <a:buClr>
                <a:srgbClr val="000000"/>
              </a:buClr>
              <a:buFont typeface="Symbol" charset="2"/>
              <a:buChar char=""/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Gulim"/>
              </a:rPr>
              <a:t>Meet with my line manager to prioritize what is expected of me with a specified timeframe, discus the corporate accounts and develop initial plan of action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marL="343080" indent="-342720">
              <a:lnSpc>
                <a:spcPct val="80000"/>
              </a:lnSpc>
              <a:spcBef>
                <a:spcPts val="281"/>
              </a:spcBef>
              <a:buClr>
                <a:srgbClr val="000000"/>
              </a:buClr>
              <a:buFont typeface="Wingdings" charset="2"/>
              <a:buChar char="•"/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Gulim"/>
              </a:rPr>
              <a:t>Review past revenue goals within the assigned accounts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marL="343080" indent="-342720">
              <a:lnSpc>
                <a:spcPct val="80000"/>
              </a:lnSpc>
              <a:spcBef>
                <a:spcPts val="281"/>
              </a:spcBef>
              <a:buClr>
                <a:srgbClr val="000000"/>
              </a:buClr>
              <a:buFont typeface="Wingdings" charset="2"/>
              <a:buChar char="•"/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Gulim"/>
              </a:rPr>
              <a:t>Create and study market focus, competitive &amp; S.W.O.T analysis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marL="343080" indent="-342720">
              <a:lnSpc>
                <a:spcPct val="80000"/>
              </a:lnSpc>
              <a:spcBef>
                <a:spcPts val="281"/>
              </a:spcBef>
              <a:buClr>
                <a:srgbClr val="000000"/>
              </a:buClr>
              <a:buFont typeface="Wingdings" charset="2"/>
              <a:buChar char="•"/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Gulim"/>
              </a:rPr>
              <a:t>Schedule and new accounts manager training for new accounts Mgr.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marL="343080" indent="-342720">
              <a:lnSpc>
                <a:spcPct val="80000"/>
              </a:lnSpc>
              <a:spcBef>
                <a:spcPts val="281"/>
              </a:spcBef>
              <a:buClr>
                <a:srgbClr val="000000"/>
              </a:buClr>
              <a:buFont typeface="Wingdings" charset="2"/>
              <a:buChar char="•"/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Gulim"/>
              </a:rPr>
              <a:t>Research accounts thoroughly by obtaining any additional /previous information about the accounts from the management team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1"/>
          <p:cNvSpPr txBox="1"/>
          <p:nvPr/>
        </p:nvSpPr>
        <p:spPr>
          <a:xfrm>
            <a:off x="685800" y="2362320"/>
            <a:ext cx="7772040" cy="37335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marL="343080" indent="-342720">
              <a:lnSpc>
                <a:spcPct val="80000"/>
              </a:lnSpc>
              <a:spcBef>
                <a:spcPts val="281"/>
              </a:spcBef>
              <a:buClr>
                <a:srgbClr val="000000"/>
              </a:buClr>
              <a:buFont typeface="Symbol" charset="2"/>
              <a:buChar char=""/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Gulim"/>
              </a:rPr>
              <a:t>Complete all specified company and services offerings from my new company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marL="343080" indent="-342720">
              <a:lnSpc>
                <a:spcPct val="80000"/>
              </a:lnSpc>
              <a:spcBef>
                <a:spcPts val="281"/>
              </a:spcBef>
              <a:buClr>
                <a:srgbClr val="000000"/>
              </a:buClr>
              <a:buFont typeface="Wingdings" charset="2"/>
              <a:buChar char="•"/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Gulim"/>
              </a:rPr>
              <a:t>Develop sales goals &amp; accounts plans for  prospect accounts &amp; yearly goals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marL="343080" indent="-342720">
              <a:lnSpc>
                <a:spcPct val="80000"/>
              </a:lnSpc>
              <a:spcBef>
                <a:spcPts val="281"/>
              </a:spcBef>
              <a:buClr>
                <a:srgbClr val="000000"/>
              </a:buClr>
              <a:buFont typeface="Wingdings" charset="2"/>
              <a:buChar char="•"/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Gulim"/>
              </a:rPr>
              <a:t>Continually increase my knowledge of  corporate services offerings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marL="343080" indent="-342720">
              <a:lnSpc>
                <a:spcPct val="80000"/>
              </a:lnSpc>
              <a:spcBef>
                <a:spcPts val="281"/>
              </a:spcBef>
              <a:buClr>
                <a:srgbClr val="000000"/>
              </a:buClr>
              <a:buFont typeface="Wingdings" charset="2"/>
              <a:buChar char="•"/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Gulim"/>
              </a:rPr>
              <a:t>Meet with my SE’s, Channel Managers and product specialists to build team approach for house and new prospect accounts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marL="343080" indent="-342720">
              <a:lnSpc>
                <a:spcPct val="80000"/>
              </a:lnSpc>
              <a:spcBef>
                <a:spcPts val="281"/>
              </a:spcBef>
              <a:buClr>
                <a:srgbClr val="000000"/>
              </a:buClr>
              <a:buFont typeface="Wingdings" charset="2"/>
              <a:buChar char="•"/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Gulim"/>
              </a:rPr>
              <a:t>Meet with fellow AM’s &amp; tap into their experiences to help implement ideas that would help make the accounts more productive in areas we have not penetrated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marL="343080" indent="-342720">
              <a:lnSpc>
                <a:spcPct val="80000"/>
              </a:lnSpc>
              <a:spcBef>
                <a:spcPts val="281"/>
              </a:spcBef>
              <a:buClr>
                <a:srgbClr val="000000"/>
              </a:buClr>
              <a:buFont typeface="Wingdings" charset="2"/>
              <a:buChar char="•"/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Gulim"/>
              </a:rPr>
              <a:t>Prepare partner meetings for intro’s with mngt/AM’s to leverage complete accounts coverage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marL="343080" indent="-342720">
              <a:lnSpc>
                <a:spcPct val="80000"/>
              </a:lnSpc>
              <a:spcBef>
                <a:spcPts val="281"/>
              </a:spcBef>
              <a:buClr>
                <a:srgbClr val="000000"/>
              </a:buClr>
              <a:buFont typeface="Wingdings" charset="2"/>
              <a:buChar char="•"/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Gulim"/>
              </a:rPr>
              <a:t>Meet with my line manager to establish expectations and review travel and forecast, plan and review weekly &amp; bi-weekly requirements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marL="343080" indent="-342720">
              <a:lnSpc>
                <a:spcPct val="80000"/>
              </a:lnSpc>
              <a:spcBef>
                <a:spcPts val="281"/>
              </a:spcBef>
              <a:buClr>
                <a:srgbClr val="000000"/>
              </a:buClr>
              <a:buFont typeface="Wingdings" charset="2"/>
              <a:buChar char="•"/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Gulim"/>
              </a:rPr>
              <a:t>Understand 90-day opportunities already in pipeline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marL="343080" indent="-342720">
              <a:lnSpc>
                <a:spcPct val="80000"/>
              </a:lnSpc>
              <a:spcBef>
                <a:spcPts val="281"/>
              </a:spcBef>
              <a:buClr>
                <a:srgbClr val="000000"/>
              </a:buClr>
              <a:buFont typeface="Wingdings" charset="2"/>
              <a:buChar char="•"/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Gulim"/>
              </a:rPr>
              <a:t>Travel with my line manager into accounts for introductions and learn all relationships within accounts and begin to align executive sponsorship where needed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95" name="TextShape 2"/>
          <p:cNvSpPr txBox="1"/>
          <p:nvPr/>
        </p:nvSpPr>
        <p:spPr>
          <a:xfrm>
            <a:off x="685800" y="1371600"/>
            <a:ext cx="7772040" cy="9140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30 Day Activities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685800" y="2819520"/>
            <a:ext cx="7772040" cy="32763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marL="343080" indent="-342720">
              <a:lnSpc>
                <a:spcPct val="80000"/>
              </a:lnSpc>
              <a:spcBef>
                <a:spcPts val="281"/>
              </a:spcBef>
              <a:buClr>
                <a:srgbClr val="000000"/>
              </a:buClr>
              <a:buFont typeface="Symbol" charset="2"/>
              <a:buChar char=""/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Gulim"/>
              </a:rPr>
              <a:t>Identify key decision makers who I need to meet with immediately to continue seamless integration as new AM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marL="343080" indent="-342720">
              <a:lnSpc>
                <a:spcPct val="80000"/>
              </a:lnSpc>
              <a:spcBef>
                <a:spcPts val="281"/>
              </a:spcBef>
              <a:buClr>
                <a:srgbClr val="000000"/>
              </a:buClr>
              <a:buFont typeface="Wingdings" charset="2"/>
              <a:buChar char="•"/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Gulim"/>
              </a:rPr>
              <a:t>Start to develop my new relationships and contacts within net new and house accounts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marL="343080" indent="-342720">
              <a:lnSpc>
                <a:spcPct val="80000"/>
              </a:lnSpc>
              <a:spcBef>
                <a:spcPts val="281"/>
              </a:spcBef>
              <a:buClr>
                <a:srgbClr val="000000"/>
              </a:buClr>
              <a:buFont typeface="Wingdings" charset="2"/>
              <a:buChar char="•"/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Gulim"/>
              </a:rPr>
              <a:t>Close out all business initiated by previous AM and follow up with any implementation of services/products: take care of any loose ends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marL="343080" indent="-342720">
              <a:lnSpc>
                <a:spcPct val="80000"/>
              </a:lnSpc>
              <a:spcBef>
                <a:spcPts val="281"/>
              </a:spcBef>
              <a:buClr>
                <a:srgbClr val="000000"/>
              </a:buClr>
              <a:buFont typeface="Wingdings" charset="2"/>
              <a:buChar char="•"/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Gulim"/>
              </a:rPr>
              <a:t> 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Gulim"/>
              </a:rPr>
              <a:t>Attend any and all Corporate training pertaining to my line of business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marL="343080" indent="-342720">
              <a:lnSpc>
                <a:spcPct val="80000"/>
              </a:lnSpc>
              <a:spcBef>
                <a:spcPts val="281"/>
              </a:spcBef>
              <a:buClr>
                <a:srgbClr val="000000"/>
              </a:buClr>
              <a:buFont typeface="Wingdings" charset="2"/>
              <a:buChar char="•"/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Gulim"/>
              </a:rPr>
              <a:t>Identify &amp; join professional trade associations pertinent to Corporate accounts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marL="343080" indent="-342720">
              <a:lnSpc>
                <a:spcPct val="80000"/>
              </a:lnSpc>
              <a:spcBef>
                <a:spcPts val="281"/>
              </a:spcBef>
              <a:buClr>
                <a:srgbClr val="000000"/>
              </a:buClr>
              <a:buFont typeface="Wingdings" charset="2"/>
              <a:buChar char="•"/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Gulim"/>
              </a:rPr>
              <a:t>Participate on weekly commit calls as directed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marL="343080" indent="-342720">
              <a:lnSpc>
                <a:spcPct val="80000"/>
              </a:lnSpc>
              <a:spcBef>
                <a:spcPts val="281"/>
              </a:spcBef>
              <a:buClr>
                <a:srgbClr val="000000"/>
              </a:buClr>
              <a:buFont typeface="Wingdings" charset="2"/>
              <a:buChar char="•"/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Gulim"/>
              </a:rPr>
              <a:t>Begin to prospect old accounts and contacts for new business related to our offerings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97" name="TextShape 2"/>
          <p:cNvSpPr txBox="1"/>
          <p:nvPr/>
        </p:nvSpPr>
        <p:spPr>
          <a:xfrm>
            <a:off x="685800" y="1295280"/>
            <a:ext cx="7772040" cy="13712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30 Day Activities Continued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Shape 1"/>
          <p:cNvSpPr txBox="1"/>
          <p:nvPr/>
        </p:nvSpPr>
        <p:spPr>
          <a:xfrm>
            <a:off x="762120" y="2514600"/>
            <a:ext cx="7772040" cy="411444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marL="343080" indent="-342720">
              <a:lnSpc>
                <a:spcPct val="80000"/>
              </a:lnSpc>
              <a:spcBef>
                <a:spcPts val="281"/>
              </a:spcBef>
              <a:buClr>
                <a:srgbClr val="000000"/>
              </a:buClr>
              <a:buFont typeface="Symbol" charset="2"/>
              <a:buChar char=""/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Gulim"/>
              </a:rPr>
              <a:t>Manage first 30 days of change and review the past months performance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marL="343080" indent="-342720">
              <a:lnSpc>
                <a:spcPct val="80000"/>
              </a:lnSpc>
              <a:spcBef>
                <a:spcPts val="281"/>
              </a:spcBef>
              <a:buClr>
                <a:srgbClr val="000000"/>
              </a:buClr>
              <a:buFont typeface="Symbol" charset="2"/>
              <a:buChar char=""/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Gulim"/>
              </a:rPr>
              <a:t>Ensure all plans for first 30 days are completed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marL="343080" indent="-342720">
              <a:lnSpc>
                <a:spcPct val="80000"/>
              </a:lnSpc>
              <a:spcBef>
                <a:spcPts val="281"/>
              </a:spcBef>
              <a:buClr>
                <a:srgbClr val="000000"/>
              </a:buClr>
              <a:buFont typeface="Symbol" charset="2"/>
              <a:buChar char=""/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Gulim"/>
              </a:rPr>
              <a:t>Report on progress for the prior 30 days as needed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marL="343080" indent="-342720">
              <a:lnSpc>
                <a:spcPct val="80000"/>
              </a:lnSpc>
              <a:spcBef>
                <a:spcPts val="281"/>
              </a:spcBef>
              <a:buClr>
                <a:srgbClr val="000000"/>
              </a:buClr>
              <a:buFont typeface="Symbol" charset="2"/>
              <a:buChar char=""/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Gulim"/>
              </a:rPr>
              <a:t>Continue fine-tune product/service knowledge, activity standards and ops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marL="343080" indent="-342720">
              <a:lnSpc>
                <a:spcPct val="80000"/>
              </a:lnSpc>
              <a:spcBef>
                <a:spcPts val="281"/>
              </a:spcBef>
              <a:buClr>
                <a:srgbClr val="000000"/>
              </a:buClr>
              <a:buFont typeface="Symbol" charset="2"/>
              <a:buChar char=""/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Gulim"/>
              </a:rPr>
              <a:t>Work on number of demo’s, procedures, accounts calls that will be needed to meet the  accounts goals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marL="343080" indent="-342720">
              <a:lnSpc>
                <a:spcPct val="80000"/>
              </a:lnSpc>
              <a:spcBef>
                <a:spcPts val="281"/>
              </a:spcBef>
              <a:buClr>
                <a:srgbClr val="000000"/>
              </a:buClr>
              <a:buFont typeface="Symbol" charset="2"/>
              <a:buChar char=""/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Gulim"/>
              </a:rPr>
              <a:t>Continue to have monthly/bi-weekly meetings with Channels &amp; Business partners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marL="343080" indent="-342720">
              <a:lnSpc>
                <a:spcPct val="80000"/>
              </a:lnSpc>
              <a:spcBef>
                <a:spcPts val="281"/>
              </a:spcBef>
              <a:buClr>
                <a:srgbClr val="000000"/>
              </a:buClr>
              <a:buFont typeface="Symbol" charset="2"/>
              <a:buChar char=""/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Gulim"/>
              </a:rPr>
              <a:t>Identify OEM’s in current accounts and work on partnering opportunities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marL="343080" indent="-342720">
              <a:lnSpc>
                <a:spcPct val="80000"/>
              </a:lnSpc>
              <a:spcBef>
                <a:spcPts val="281"/>
              </a:spcBef>
              <a:buClr>
                <a:srgbClr val="000000"/>
              </a:buClr>
              <a:buFont typeface="Symbol" charset="2"/>
              <a:buChar char=""/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Gulim"/>
              </a:rPr>
              <a:t>Continue to travel and meet all contacts within assigned house accounts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marL="343080" indent="-342720">
              <a:lnSpc>
                <a:spcPct val="80000"/>
              </a:lnSpc>
              <a:spcBef>
                <a:spcPts val="281"/>
              </a:spcBef>
              <a:buClr>
                <a:srgbClr val="000000"/>
              </a:buClr>
              <a:buFont typeface="Symbol" charset="2"/>
              <a:buChar char=""/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Gulim"/>
              </a:rPr>
              <a:t>Continue to close for commitment for further action in the form of follow up meetings, fact finding efforts, introductory rep lunches/meetings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>
              <a:lnSpc>
                <a:spcPct val="80000"/>
              </a:lnSpc>
              <a:spcBef>
                <a:spcPts val="281"/>
              </a:spcBef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99" name="TextShape 2"/>
          <p:cNvSpPr txBox="1"/>
          <p:nvPr/>
        </p:nvSpPr>
        <p:spPr>
          <a:xfrm>
            <a:off x="685800" y="990720"/>
            <a:ext cx="7772040" cy="121896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>
              <a:lnSpc>
                <a:spcPct val="100000"/>
              </a:lnSpc>
            </a:pPr>
            <a:r>
              <a:rPr b="0" lang="en-US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60 Day Activities  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LibreOffice/5.3.6.1$Linux_X86_64 LibreOffice_project/30$Build-1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2019-01-29T16:58:26Z</dcterms:created>
  <dc:creator/>
  <dc:description>This &lt;a href="http://www.tidyform.com/download/30-60-90-day-plan-template.html"&gt;30 60 90 Day Plan Template&lt;/a&gt; are free to download and edit. For more related templates, see &lt;a href="http://www.tidyform.com/30-60-90-day-plan-template.html"&gt;30 60 90 Day Plan Template&lt;/a&gt; of &lt;a href="http://www.tidyform.com/plan-template.html"&gt;Plan Template&lt;/a&gt;. More than 1740 templates of &lt;a href="http://www.tidyform.com/business.html"&gt;Business&lt;/a&gt; category are offered by &lt;a href="www.tidyform.com"&gt;TidyForm&lt;/a&gt;.</dc:description>
  <cp:keywords>plan template 30 60 90 day plan template</cp:keywords>
  <dc:language>en-US</dc:language>
  <cp:lastModifiedBy/>
  <cp:revision>1</cp:revision>
  <dc:subject>Business: Generic</dc:subject>
  <dc:title>30 60 90 Day Plan Template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icense">
    <vt:lpwstr>Personal Use</vt:lpwstr>
  </property>
</Properties>
</file>