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32173261"/>
        <c:axId val="4719078"/>
      </c:barChart>
      <c:catAx>
        <c:axId val="32173261"/>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4d3574"/>
            </a:solidFill>
            <a:round/>
          </a:ln>
        </c:spPr>
        <c:txPr>
          <a:bodyPr/>
          <a:p>
            <a:pPr>
              <a:defRPr b="1" sz="1800" spc="-1" strike="noStrike">
                <a:solidFill>
                  <a:srgbClr val="000000"/>
                </a:solidFill>
                <a:uFill>
                  <a:solidFill>
                    <a:srgbClr val="ffffff"/>
                  </a:solidFill>
                </a:uFill>
                <a:latin typeface="Times New Roman"/>
                <a:ea typeface="宋体"/>
              </a:defRPr>
            </a:pPr>
          </a:p>
        </c:txPr>
        <c:crossAx val="4719078"/>
        <c:crossesAt val="0"/>
        <c:auto val="1"/>
        <c:lblAlgn val="ctr"/>
        <c:lblOffset val="100"/>
      </c:catAx>
      <c:valAx>
        <c:axId val="4719078"/>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4d3574"/>
            </a:solidFill>
            <a:round/>
          </a:ln>
        </c:spPr>
        <c:txPr>
          <a:bodyPr/>
          <a:p>
            <a:pPr>
              <a:defRPr b="1" sz="1800" spc="-1" strike="noStrike">
                <a:solidFill>
                  <a:srgbClr val="000000"/>
                </a:solidFill>
                <a:uFill>
                  <a:solidFill>
                    <a:srgbClr val="ffffff"/>
                  </a:solidFill>
                </a:uFill>
                <a:latin typeface="Arial"/>
                <a:ea typeface="宋体"/>
              </a:defRPr>
            </a:pPr>
          </a:p>
        </c:txPr>
        <c:crossAx val="32173261"/>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F8FE6369-7334-4AC7-9E3E-ADA5EC331A27}"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666000" y="544320"/>
            <a:ext cx="9071640" cy="1172160"/>
          </a:xfrm>
          <a:prstGeom prst="rect">
            <a:avLst/>
          </a:prstGeom>
          <a:noFill/>
          <a:ln>
            <a:noFill/>
          </a:ln>
        </p:spPr>
        <p:txBody>
          <a:bodyPr lIns="0" rIns="0" tIns="0" bIns="0" anchor="ctr"/>
          <a:p>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4d3574"/>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984b99"/>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979797"/>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720000" y="14400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4d3574"/>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984b99"/>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979797"/>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4d357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979797"/>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984b99"/>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4d357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4d357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4d357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984b99">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7"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984b99">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984b99">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1" name="TextShape 14"/>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357000"/>
            <a:ext cx="1685160" cy="1685160"/>
          </a:xfrm>
          <a:prstGeom prst="ellipse">
            <a:avLst/>
          </a:prstGeom>
          <a:solidFill>
            <a:srgbClr val="4d3574"/>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622680"/>
            <a:ext cx="1168560" cy="1168560"/>
          </a:xfrm>
          <a:prstGeom prst="ellipse">
            <a:avLst/>
          </a:prstGeom>
          <a:solidFill>
            <a:srgbClr val="984b9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183640"/>
            <a:ext cx="1168560" cy="1168560"/>
          </a:xfrm>
          <a:prstGeom prst="ellipse">
            <a:avLst/>
          </a:prstGeom>
          <a:solidFill>
            <a:srgbClr val="984b9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2055960"/>
            <a:ext cx="1168560" cy="1168560"/>
          </a:xfrm>
          <a:prstGeom prst="ellipse">
            <a:avLst/>
          </a:prstGeom>
          <a:solidFill>
            <a:srgbClr val="984b9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2056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979797"/>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639880"/>
            <a:ext cx="959040" cy="96372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4794840"/>
            <a:ext cx="959040" cy="97308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a:off x="2864160" y="4199400"/>
            <a:ext cx="963720" cy="7560"/>
          </a:xfrm>
          <a:prstGeom prst="straightConnector1">
            <a:avLst/>
          </a:prstGeom>
          <a:ln>
            <a:solidFill>
              <a:srgbClr val="000000"/>
            </a:solidFill>
            <a:tailEnd len="med" type="triangle" w="med"/>
          </a:ln>
        </p:spPr>
      </p:cxnSp>
      <p:sp>
        <p:nvSpPr>
          <p:cNvPr id="80" name="CustomShape 9"/>
          <p:cNvSpPr/>
          <p:nvPr/>
        </p:nvSpPr>
        <p:spPr>
          <a:xfrm>
            <a:off x="5180400" y="3621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979797"/>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152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979797"/>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2083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76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488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489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984b99">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17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984b99"/>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71952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4d3574"/>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a:off x="4427640" y="4822200"/>
            <a:ext cx="1818720" cy="5400"/>
          </a:xfrm>
          <a:prstGeom prst="straightConnector1">
            <a:avLst/>
          </a:prstGeom>
          <a:ln>
            <a:solidFill>
              <a:srgbClr val="000000"/>
            </a:solidFill>
            <a:tailEnd len="med" type="triangle" w="med"/>
          </a:ln>
        </p:spPr>
      </p:cxnSp>
      <p:sp>
        <p:nvSpPr>
          <p:cNvPr id="92" name="TextShape 10"/>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4174200"/>
            <a:ext cx="2400840" cy="2401200"/>
          </a:xfrm>
          <a:prstGeom prst="ellipse">
            <a:avLst/>
          </a:prstGeom>
          <a:solidFill>
            <a:srgbClr val="979797">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68480" y="4456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979797"/>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573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979797"/>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80200" y="4859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979797"/>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699640"/>
            <a:ext cx="2401200" cy="2401200"/>
          </a:xfrm>
          <a:prstGeom prst="ellipse">
            <a:avLst/>
          </a:prstGeom>
          <a:solidFill>
            <a:srgbClr val="984b99">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80816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698920"/>
            <a:ext cx="2401200" cy="2401200"/>
          </a:xfrm>
          <a:prstGeom prst="ellipse">
            <a:avLst/>
          </a:prstGeom>
          <a:solidFill>
            <a:srgbClr val="4d3574">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685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1" name="Freeform 9"/>
          <p:cNvSpPr/>
          <p:nvPr/>
        </p:nvSpPr>
        <p:spPr>
          <a:xfrm>
            <a:off x="905040" y="2518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2" name="TextShape 10"/>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234320" y="211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979797"/>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030680" y="529632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979797"/>
          </a:solidFill>
          <a:ln>
            <a:noFill/>
          </a:ln>
        </p:spPr>
        <p:style>
          <a:lnRef idx="0"/>
          <a:fillRef idx="0"/>
          <a:effectRef idx="0"/>
          <a:fontRef idx="minor"/>
        </p:style>
      </p:sp>
      <p:sp>
        <p:nvSpPr>
          <p:cNvPr id="105" name="CustomShape 3"/>
          <p:cNvSpPr/>
          <p:nvPr/>
        </p:nvSpPr>
        <p:spPr>
          <a:xfrm>
            <a:off x="4900320" y="3308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984b99"/>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696320" y="413172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984b99"/>
          </a:solidFill>
          <a:ln>
            <a:noFill/>
          </a:ln>
        </p:spPr>
        <p:style>
          <a:lnRef idx="0"/>
          <a:fillRef idx="0"/>
          <a:effectRef idx="0"/>
          <a:fontRef idx="minor"/>
        </p:style>
      </p:sp>
      <p:sp>
        <p:nvSpPr>
          <p:cNvPr id="107" name="TextShape 5"/>
          <p:cNvSpPr txBox="1"/>
          <p:nvPr/>
        </p:nvSpPr>
        <p:spPr>
          <a:xfrm>
            <a:off x="2658600" y="4511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528160" y="4487760"/>
            <a:ext cx="2128320" cy="1928880"/>
          </a:xfrm>
          <a:custGeom>
            <a:avLst/>
            <a:gdLst/>
            <a:ahLst/>
            <a:rect l="0" t="0" r="r" b="b"/>
            <a:pathLst>
              <a:path w="5914" h="5360">
                <a:moveTo>
                  <a:pt x="2958" y="5359"/>
                </a:moveTo>
                <a:lnTo>
                  <a:pt x="5913" y="0"/>
                </a:lnTo>
                <a:lnTo>
                  <a:pt x="0" y="0"/>
                </a:lnTo>
                <a:lnTo>
                  <a:pt x="2958" y="5359"/>
                </a:lnTo>
              </a:path>
            </a:pathLst>
          </a:custGeom>
          <a:solidFill>
            <a:srgbClr val="4d3574"/>
          </a:solidFill>
          <a:ln>
            <a:noFill/>
          </a:ln>
        </p:spPr>
        <p:style>
          <a:lnRef idx="0"/>
          <a:fillRef idx="0"/>
          <a:effectRef idx="0"/>
          <a:fontRef idx="minor"/>
        </p:style>
      </p:sp>
      <p:sp>
        <p:nvSpPr>
          <p:cNvPr id="109" name="CustomShape 7"/>
          <p:cNvSpPr/>
          <p:nvPr/>
        </p:nvSpPr>
        <p:spPr>
          <a:xfrm>
            <a:off x="2324160" y="2147760"/>
            <a:ext cx="2128320" cy="1928880"/>
          </a:xfrm>
          <a:custGeom>
            <a:avLst/>
            <a:gdLst/>
            <a:ahLst/>
            <a:rect l="0" t="0" r="r" b="b"/>
            <a:pathLst>
              <a:path w="5914" h="5360">
                <a:moveTo>
                  <a:pt x="2958" y="0"/>
                </a:moveTo>
                <a:lnTo>
                  <a:pt x="5913" y="5359"/>
                </a:lnTo>
                <a:lnTo>
                  <a:pt x="0" y="5359"/>
                </a:lnTo>
                <a:lnTo>
                  <a:pt x="2958" y="0"/>
                </a:lnTo>
              </a:path>
            </a:pathLst>
          </a:custGeom>
          <a:solidFill>
            <a:srgbClr val="4d3574"/>
          </a:solidFill>
          <a:ln>
            <a:noFill/>
          </a:ln>
        </p:spPr>
        <p:style>
          <a:lnRef idx="0"/>
          <a:fillRef idx="0"/>
          <a:effectRef idx="0"/>
          <a:fontRef idx="minor"/>
        </p:style>
      </p:sp>
      <p:sp>
        <p:nvSpPr>
          <p:cNvPr id="110" name="TextShape 8"/>
          <p:cNvSpPr txBox="1"/>
          <p:nvPr/>
        </p:nvSpPr>
        <p:spPr>
          <a:xfrm>
            <a:off x="2658960" y="5699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899320" y="497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687400" y="342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84000" y="217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034240" y="2089440"/>
            <a:ext cx="11880" cy="2149200"/>
          </a:xfrm>
          <a:prstGeom prst="straightConnector1">
            <a:avLst/>
          </a:prstGeom>
          <a:ln w="43200">
            <a:solidFill>
              <a:srgbClr val="4d3574"/>
            </a:solidFill>
            <a:round/>
            <a:tailEnd len="med" type="triangle" w="med"/>
          </a:ln>
        </p:spPr>
      </p:cxnSp>
      <p:sp>
        <p:nvSpPr>
          <p:cNvPr id="116" name="TextShape 2"/>
          <p:cNvSpPr txBox="1"/>
          <p:nvPr/>
        </p:nvSpPr>
        <p:spPr>
          <a:xfrm>
            <a:off x="5045760" y="191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532360" y="444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926200" y="4620960"/>
            <a:ext cx="360" cy="360"/>
          </a:xfrm>
          <a:prstGeom prst="straightConnector1">
            <a:avLst/>
          </a:prstGeom>
          <a:ln>
            <a:solidFill>
              <a:srgbClr val="000000"/>
            </a:solidFill>
          </a:ln>
        </p:spPr>
      </p:cxnSp>
      <p:cxnSp>
        <p:nvCxnSpPr>
          <p:cNvPr id="119" name="Line 5"/>
          <p:cNvCxnSpPr>
            <a:endCxn id="117" idx="0"/>
          </p:cNvCxnSpPr>
          <p:nvPr/>
        </p:nvCxnSpPr>
        <p:spPr>
          <a:xfrm>
            <a:off x="8788320" y="4511880"/>
            <a:ext cx="138240" cy="109440"/>
          </a:xfrm>
          <a:prstGeom prst="straightConnector1">
            <a:avLst/>
          </a:prstGeom>
          <a:ln w="43200">
            <a:noFill/>
          </a:ln>
        </p:spPr>
      </p:cxnSp>
      <p:sp>
        <p:nvSpPr>
          <p:cNvPr id="120" name="TextShape 6"/>
          <p:cNvSpPr txBox="1"/>
          <p:nvPr/>
        </p:nvSpPr>
        <p:spPr>
          <a:xfrm>
            <a:off x="720000" y="144360"/>
            <a:ext cx="874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504360" y="517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2023-09-04T05:54:05Z</dcterms:created>
  <dc:creator/>
  <dc:description>A glass ball lying on a &lt;a href="http://templates.redoffice.com/template/cateShow.php?class=mb&amp;categoryid=117&amp;sid=5809"&gt;finacial&lt;/a&gt; report. Nice template for presentations on finance, global finance, investment, commercial, etc.&lt;a href="http://templates.redoffice.com/template/cateShow.php?class=mb&amp;categoryid=117&amp;sid=5809"&gt;more about Finance Impress Templates&lt;/a&gt;.</dc:description>
  <cp:keywords>presentation background Presentation RedOfficeTemplates Purple Earth Report Finance Redoffice Templates Redoffice.com</cp:keywords>
  <dc:language>en-US</dc:language>
  <cp:lastModifiedBy/>
  <cp:revision>1</cp:revision>
  <dc:subject>&lt;a href="http://templates.redoffice.com/template/cateShow.php?class=mb&amp;categoryid=117&amp;sid=5809"&gt;Finance&lt;/a&gt;</dc:subject>
  <dc:title>Global</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