
<file path=[Content_Types].xml><?xml version="1.0" encoding="utf-8"?>
<Types xmlns="http://schemas.openxmlformats.org/package/2006/content-types">
  <Override PartName="/_rels/.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5.png" ContentType="image/png"/>
  <Override PartName="/ppt/media/image4.png" ContentType="image/png"/>
  <Override PartName="/ppt/media/image3.png" ContentType="image/png"/>
  <Override PartName="/ppt/media/image2.png" ContentType="image/pn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it-IT"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it-IT"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it-IT"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it-IT"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it-IT"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it-IT"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it-IT"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it-IT"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it-IT"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it-IT"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it-IT"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it-IT"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it-IT"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it-IT" sz="4400" spc="-1" strike="noStrike">
                <a:solidFill>
                  <a:srgbClr val="000000"/>
                </a:solidFill>
                <a:uFill>
                  <a:solidFill>
                    <a:srgbClr val="ffffff"/>
                  </a:solidFill>
                </a:uFill>
                <a:latin typeface="Arial"/>
              </a:rPr>
              <a:t>Click to edit the title text format</a:t>
            </a:r>
            <a:endParaRPr b="0" lang="it-IT"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4"/>
              </a:spcAft>
              <a:buClr>
                <a:srgbClr val="000000"/>
              </a:buClr>
              <a:buSzPct val="45000"/>
              <a:buFont typeface="Wingdings" charset="2"/>
              <a:buChar char=""/>
            </a:pPr>
            <a:r>
              <a:rPr b="0" lang="it-IT" sz="3200" spc="-1" strike="noStrike">
                <a:solidFill>
                  <a:srgbClr val="000000"/>
                </a:solidFill>
                <a:uFill>
                  <a:solidFill>
                    <a:srgbClr val="ffffff"/>
                  </a:solidFill>
                </a:uFill>
                <a:latin typeface="Arial"/>
              </a:rPr>
              <a:t>Click to edit the outline text format</a:t>
            </a:r>
            <a:endParaRPr b="0" lang="it-IT" sz="3200" spc="-1" strike="noStrike">
              <a:solidFill>
                <a:srgbClr val="000000"/>
              </a:solidFill>
              <a:uFill>
                <a:solidFill>
                  <a:srgbClr val="ffffff"/>
                </a:solidFill>
              </a:uFill>
              <a:latin typeface="Arial"/>
            </a:endParaRPr>
          </a:p>
          <a:p>
            <a:pPr lvl="1" marL="864000" indent="-324000">
              <a:spcAft>
                <a:spcPts val="1134"/>
              </a:spcAft>
              <a:buClr>
                <a:srgbClr val="000000"/>
              </a:buClr>
              <a:buSzPct val="75000"/>
              <a:buFont typeface="Symbol" charset="2"/>
              <a:buChar char=""/>
            </a:pPr>
            <a:r>
              <a:rPr b="0" lang="it-IT" sz="2800" spc="-1" strike="noStrike">
                <a:solidFill>
                  <a:srgbClr val="000000"/>
                </a:solidFill>
                <a:uFill>
                  <a:solidFill>
                    <a:srgbClr val="ffffff"/>
                  </a:solidFill>
                </a:uFill>
                <a:latin typeface="Arial"/>
              </a:rPr>
              <a:t>Second Outline Level</a:t>
            </a:r>
            <a:endParaRPr b="0" lang="it-IT" sz="2800" spc="-1" strike="noStrike">
              <a:solidFill>
                <a:srgbClr val="000000"/>
              </a:solidFill>
              <a:uFill>
                <a:solidFill>
                  <a:srgbClr val="ffffff"/>
                </a:solidFill>
              </a:uFill>
              <a:latin typeface="Arial"/>
            </a:endParaRPr>
          </a:p>
          <a:p>
            <a:pPr lvl="2" marL="1296000" indent="-288000">
              <a:spcAft>
                <a:spcPts val="850"/>
              </a:spcAft>
              <a:buClr>
                <a:srgbClr val="000000"/>
              </a:buClr>
              <a:buSzPct val="45000"/>
              <a:buFont typeface="Wingdings" charset="2"/>
              <a:buChar char=""/>
            </a:pPr>
            <a:r>
              <a:rPr b="0" lang="it-IT" sz="2400" spc="-1" strike="noStrike">
                <a:solidFill>
                  <a:srgbClr val="000000"/>
                </a:solidFill>
                <a:uFill>
                  <a:solidFill>
                    <a:srgbClr val="ffffff"/>
                  </a:solidFill>
                </a:uFill>
                <a:latin typeface="Arial"/>
              </a:rPr>
              <a:t>Third Outline Level</a:t>
            </a:r>
            <a:endParaRPr b="0" lang="it-IT" sz="2400" spc="-1" strike="noStrike">
              <a:solidFill>
                <a:srgbClr val="000000"/>
              </a:solidFill>
              <a:uFill>
                <a:solidFill>
                  <a:srgbClr val="ffffff"/>
                </a:solidFill>
              </a:uFill>
              <a:latin typeface="Arial"/>
            </a:endParaRPr>
          </a:p>
          <a:p>
            <a:pPr lvl="3" marL="1728000" indent="-216000">
              <a:spcAft>
                <a:spcPts val="567"/>
              </a:spcAft>
              <a:buClr>
                <a:srgbClr val="000000"/>
              </a:buClr>
              <a:buSzPct val="75000"/>
              <a:buFont typeface="Symbol" charset="2"/>
              <a:buChar char=""/>
            </a:pPr>
            <a:r>
              <a:rPr b="0" lang="it-IT" sz="2000" spc="-1" strike="noStrike">
                <a:solidFill>
                  <a:srgbClr val="000000"/>
                </a:solidFill>
                <a:uFill>
                  <a:solidFill>
                    <a:srgbClr val="ffffff"/>
                  </a:solidFill>
                </a:uFill>
                <a:latin typeface="Arial"/>
              </a:rPr>
              <a:t>Fourth Outline Level</a:t>
            </a:r>
            <a:endParaRPr b="0" lang="it-IT" sz="2000" spc="-1" strike="noStrike">
              <a:solidFill>
                <a:srgbClr val="000000"/>
              </a:solidFill>
              <a:uFill>
                <a:solidFill>
                  <a:srgbClr val="ffffff"/>
                </a:solidFill>
              </a:uFill>
              <a:latin typeface="Arial"/>
            </a:endParaRPr>
          </a:p>
          <a:p>
            <a:pPr lvl="4" marL="2160000" indent="-216000">
              <a:spcAft>
                <a:spcPts val="283"/>
              </a:spcAft>
              <a:buClr>
                <a:srgbClr val="000000"/>
              </a:buClr>
              <a:buSzPct val="45000"/>
              <a:buFont typeface="Wingdings" charset="2"/>
              <a:buChar char=""/>
            </a:pPr>
            <a:r>
              <a:rPr b="0" lang="it-IT" sz="2000" spc="-1" strike="noStrike">
                <a:solidFill>
                  <a:srgbClr val="000000"/>
                </a:solidFill>
                <a:uFill>
                  <a:solidFill>
                    <a:srgbClr val="ffffff"/>
                  </a:solidFill>
                </a:uFill>
                <a:latin typeface="Arial"/>
              </a:rPr>
              <a:t>Fifth Outline Level</a:t>
            </a:r>
            <a:endParaRPr b="0" lang="it-IT"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it-IT" sz="2000" spc="-1" strike="noStrike">
                <a:solidFill>
                  <a:srgbClr val="000000"/>
                </a:solidFill>
                <a:uFill>
                  <a:solidFill>
                    <a:srgbClr val="ffffff"/>
                  </a:solidFill>
                </a:uFill>
                <a:latin typeface="Arial"/>
              </a:rPr>
              <a:t>Sixth Outline Level</a:t>
            </a:r>
            <a:endParaRPr b="0" lang="it-IT"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it-IT" sz="2000" spc="-1" strike="noStrike">
                <a:solidFill>
                  <a:srgbClr val="000000"/>
                </a:solidFill>
                <a:uFill>
                  <a:solidFill>
                    <a:srgbClr val="ffffff"/>
                  </a:solidFill>
                </a:uFill>
                <a:latin typeface="Arial"/>
              </a:rPr>
              <a:t>Seventh Outline Level</a:t>
            </a:r>
            <a:endParaRPr b="0" lang="it-IT"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it-IT" sz="1400" spc="-1" strike="noStrike">
                <a:solidFill>
                  <a:srgbClr val="000000"/>
                </a:solidFill>
                <a:uFill>
                  <a:solidFill>
                    <a:srgbClr val="ffffff"/>
                  </a:solidFill>
                </a:uFill>
                <a:latin typeface="Times New Roman"/>
              </a:rPr>
              <a:t>&lt;date/time&gt;</a:t>
            </a:r>
            <a:endParaRPr b="0" lang="it-IT"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it-IT" sz="1400" spc="-1" strike="noStrike">
                <a:solidFill>
                  <a:srgbClr val="000000"/>
                </a:solidFill>
                <a:uFill>
                  <a:solidFill>
                    <a:srgbClr val="ffffff"/>
                  </a:solidFill>
                </a:uFill>
                <a:latin typeface="Times New Roman"/>
              </a:rPr>
              <a:t>&lt;footer&gt;</a:t>
            </a:r>
            <a:endParaRPr b="0" lang="it-IT"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9DF764A8-4902-4675-90DC-30411B496348}" type="slidenum">
              <a:rPr b="0" lang="it-IT" sz="1400" spc="-1" strike="noStrike">
                <a:solidFill>
                  <a:srgbClr val="000000"/>
                </a:solidFill>
                <a:uFill>
                  <a:solidFill>
                    <a:srgbClr val="ffffff"/>
                  </a:solidFill>
                </a:uFill>
                <a:latin typeface="Times New Roman"/>
              </a:rPr>
              <a:t>&lt;number&gt;</a:t>
            </a:fld>
            <a:endParaRPr b="0" lang="it-IT"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xml"/>
</Relationships>
</file>

<file path=ppt/slides/_rels/slide3.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TextShape 1"/>
          <p:cNvSpPr txBox="1"/>
          <p:nvPr/>
        </p:nvSpPr>
        <p:spPr>
          <a:xfrm>
            <a:off x="1080000" y="1080000"/>
            <a:ext cx="7776000" cy="3456360"/>
          </a:xfrm>
          <a:prstGeom prst="rect">
            <a:avLst/>
          </a:prstGeom>
          <a:noFill/>
          <a:ln>
            <a:noFill/>
          </a:ln>
        </p:spPr>
        <p:txBody>
          <a:bodyPr lIns="0" rIns="0" tIns="0" bIns="0" anchor="ctr"/>
          <a:p>
            <a:pPr algn="ctr"/>
            <a:r>
              <a:rPr b="0" lang="it-IT" sz="5400" spc="-1" strike="noStrike">
                <a:solidFill>
                  <a:srgbClr val="000000"/>
                </a:solidFill>
                <a:uFill>
                  <a:solidFill>
                    <a:srgbClr val="ffffff"/>
                  </a:solidFill>
                </a:uFill>
                <a:latin typeface="AR HERMANN"/>
              </a:rPr>
              <a:t>ASYMMETRY IN </a:t>
            </a:r>
            <a:br/>
            <a:r>
              <a:rPr b="0" lang="it-IT" sz="5400" spc="-1" strike="noStrike">
                <a:solidFill>
                  <a:srgbClr val="000000"/>
                </a:solidFill>
                <a:uFill>
                  <a:solidFill>
                    <a:srgbClr val="ffffff"/>
                  </a:solidFill>
                </a:uFill>
                <a:latin typeface="AR HERMANN"/>
              </a:rPr>
              <a:t>CLASS-ROOM TALK </a:t>
            </a:r>
            <a:br/>
            <a:r>
              <a:rPr b="0" lang="it-IT" sz="5400" spc="-1" strike="noStrike">
                <a:solidFill>
                  <a:srgbClr val="000000"/>
                </a:solidFill>
                <a:uFill>
                  <a:solidFill>
                    <a:srgbClr val="ffffff"/>
                  </a:solidFill>
                </a:uFill>
                <a:latin typeface="AR HERMANN"/>
              </a:rPr>
              <a:t>in favour of students</a:t>
            </a:r>
            <a:endParaRPr b="0" lang="it-IT" sz="5400" spc="-1" strike="noStrike">
              <a:solidFill>
                <a:srgbClr val="000000"/>
              </a:solidFill>
              <a:uFill>
                <a:solidFill>
                  <a:srgbClr val="ffffff"/>
                </a:solidFill>
              </a:uFill>
              <a:latin typeface="Arial"/>
            </a:endParaRPr>
          </a:p>
        </p:txBody>
      </p:sp>
      <p:sp>
        <p:nvSpPr>
          <p:cNvPr id="42" name="TextShape 2"/>
          <p:cNvSpPr txBox="1"/>
          <p:nvPr/>
        </p:nvSpPr>
        <p:spPr>
          <a:xfrm>
            <a:off x="1152000" y="3600000"/>
            <a:ext cx="7704000" cy="2880000"/>
          </a:xfrm>
          <a:prstGeom prst="rect">
            <a:avLst/>
          </a:prstGeom>
          <a:noFill/>
          <a:ln>
            <a:noFill/>
          </a:ln>
        </p:spPr>
        <p:txBody>
          <a:bodyPr lIns="0" rIns="0" tIns="0" bIns="0" anchor="ctr"/>
          <a:p>
            <a:pPr algn="ctr"/>
            <a:endParaRPr b="0" lang="it-IT" sz="3200" spc="-1" strike="noStrike">
              <a:solidFill>
                <a:srgbClr val="000000"/>
              </a:solidFill>
              <a:uFill>
                <a:solidFill>
                  <a:srgbClr val="ffffff"/>
                </a:solidFill>
              </a:uFill>
              <a:latin typeface="Arial"/>
            </a:endParaRPr>
          </a:p>
          <a:p>
            <a:pPr algn="ctr"/>
            <a:endParaRPr b="0" lang="it-IT" sz="3200" spc="-1" strike="noStrike">
              <a:solidFill>
                <a:srgbClr val="000000"/>
              </a:solidFill>
              <a:uFill>
                <a:solidFill>
                  <a:srgbClr val="ffffff"/>
                </a:solidFill>
              </a:uFill>
              <a:latin typeface="Arial"/>
            </a:endParaRPr>
          </a:p>
          <a:p>
            <a:pPr algn="ctr"/>
            <a:endParaRPr b="0" lang="it-IT" sz="3200" spc="-1" strike="noStrike">
              <a:solidFill>
                <a:srgbClr val="000000"/>
              </a:solidFill>
              <a:uFill>
                <a:solidFill>
                  <a:srgbClr val="ffffff"/>
                </a:solidFill>
              </a:uFill>
              <a:latin typeface="Arial"/>
            </a:endParaRPr>
          </a:p>
          <a:p>
            <a:pPr algn="ctr"/>
            <a:endParaRPr b="0" lang="it-IT" sz="3200" spc="-1" strike="noStrike">
              <a:solidFill>
                <a:srgbClr val="000000"/>
              </a:solidFill>
              <a:uFill>
                <a:solidFill>
                  <a:srgbClr val="ffffff"/>
                </a:solidFill>
              </a:uFill>
              <a:latin typeface="Arial"/>
            </a:endParaRPr>
          </a:p>
          <a:p>
            <a:pPr algn="ctr"/>
            <a:r>
              <a:rPr b="0" lang="it-IT" sz="3200" spc="-1" strike="noStrike">
                <a:solidFill>
                  <a:srgbClr val="000000"/>
                </a:solidFill>
                <a:uFill>
                  <a:solidFill>
                    <a:srgbClr val="ffffff"/>
                  </a:solidFill>
                </a:uFill>
                <a:latin typeface="ARItalTM"/>
              </a:rPr>
              <a:t>Massimiliano Paladini</a:t>
            </a:r>
            <a:endParaRPr b="0" lang="it-IT" sz="3200" spc="-1" strike="noStrike">
              <a:solidFill>
                <a:srgbClr val="000000"/>
              </a:solidFill>
              <a:uFill>
                <a:solidFill>
                  <a:srgbClr val="ffffff"/>
                </a:solidFill>
              </a:uFill>
              <a:latin typeface="Arial"/>
            </a:endParaRPr>
          </a:p>
        </p:txBody>
      </p:sp>
      <p:pic>
        <p:nvPicPr>
          <p:cNvPr id="43" name="" descr=""/>
          <p:cNvPicPr/>
          <p:nvPr/>
        </p:nvPicPr>
        <p:blipFill>
          <a:blip r:embed="rId1"/>
          <a:stretch/>
        </p:blipFill>
        <p:spPr>
          <a:xfrm>
            <a:off x="4608000" y="2906280"/>
            <a:ext cx="936000" cy="864000"/>
          </a:xfrm>
          <a:prstGeom prst="rect">
            <a:avLst/>
          </a:prstGeom>
          <a:ln>
            <a:noFill/>
          </a:ln>
        </p:spPr>
      </p:pic>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 name="TextShape 1"/>
          <p:cNvSpPr txBox="1"/>
          <p:nvPr/>
        </p:nvSpPr>
        <p:spPr>
          <a:xfrm>
            <a:off x="1080000" y="882000"/>
            <a:ext cx="7776000" cy="864360"/>
          </a:xfrm>
          <a:prstGeom prst="rect">
            <a:avLst/>
          </a:prstGeom>
          <a:noFill/>
          <a:ln>
            <a:noFill/>
          </a:ln>
        </p:spPr>
        <p:txBody>
          <a:bodyPr lIns="0" rIns="0" tIns="0" bIns="0" anchor="ctr"/>
          <a:p>
            <a:pPr algn="ctr"/>
            <a:r>
              <a:rPr b="0" lang="it-IT" sz="4000" spc="-1" strike="noStrike">
                <a:solidFill>
                  <a:srgbClr val="000000"/>
                </a:solidFill>
                <a:uFill>
                  <a:solidFill>
                    <a:srgbClr val="ffffff"/>
                  </a:solidFill>
                </a:uFill>
                <a:latin typeface="AR HERMANN"/>
              </a:rPr>
              <a:t>DISCLAIM</a:t>
            </a:r>
            <a:r>
              <a:rPr b="0" lang="it-IT" sz="5400" spc="-1" strike="noStrike">
                <a:solidFill>
                  <a:srgbClr val="000000"/>
                </a:solidFill>
                <a:uFill>
                  <a:solidFill>
                    <a:srgbClr val="ffffff"/>
                  </a:solidFill>
                </a:uFill>
                <a:latin typeface="AR HERMANN"/>
              </a:rPr>
              <a:t> </a:t>
            </a:r>
            <a:endParaRPr b="0" lang="it-IT" sz="5400" spc="-1" strike="noStrike">
              <a:solidFill>
                <a:srgbClr val="000000"/>
              </a:solidFill>
              <a:uFill>
                <a:solidFill>
                  <a:srgbClr val="ffffff"/>
                </a:solidFill>
              </a:uFill>
              <a:latin typeface="Arial"/>
            </a:endParaRPr>
          </a:p>
        </p:txBody>
      </p:sp>
      <p:sp>
        <p:nvSpPr>
          <p:cNvPr id="45" name="TextShape 2"/>
          <p:cNvSpPr txBox="1"/>
          <p:nvPr/>
        </p:nvSpPr>
        <p:spPr>
          <a:xfrm>
            <a:off x="1224000" y="2016000"/>
            <a:ext cx="7560000" cy="4589640"/>
          </a:xfrm>
          <a:prstGeom prst="rect">
            <a:avLst/>
          </a:prstGeom>
          <a:noFill/>
          <a:ln>
            <a:noFill/>
          </a:ln>
        </p:spPr>
        <p:txBody>
          <a:bodyPr lIns="0" rIns="0" tIns="0" bIns="0" anchor="ctr"/>
          <a:p>
            <a:endParaRPr b="0" lang="it-IT" sz="3200" spc="-1" strike="noStrike">
              <a:solidFill>
                <a:srgbClr val="000000"/>
              </a:solidFill>
              <a:uFill>
                <a:solidFill>
                  <a:srgbClr val="ffffff"/>
                </a:solidFill>
              </a:uFill>
              <a:latin typeface="Arial"/>
            </a:endParaRPr>
          </a:p>
          <a:p>
            <a:r>
              <a:rPr b="1" lang="it-IT" sz="3200" spc="-1" strike="noStrike">
                <a:solidFill>
                  <a:srgbClr val="000000"/>
                </a:solidFill>
                <a:uFill>
                  <a:solidFill>
                    <a:srgbClr val="ffffff"/>
                  </a:solidFill>
                </a:uFill>
                <a:latin typeface="ARScripSM"/>
              </a:rPr>
              <a:t>For some informations thanks to courtesy (unaware) of:</a:t>
            </a:r>
            <a:endParaRPr b="0" lang="it-IT" sz="3200" spc="-1" strike="noStrike">
              <a:solidFill>
                <a:srgbClr val="000000"/>
              </a:solidFill>
              <a:uFill>
                <a:solidFill>
                  <a:srgbClr val="ffffff"/>
                </a:solidFill>
              </a:uFill>
              <a:latin typeface="Arial"/>
            </a:endParaRPr>
          </a:p>
          <a:p>
            <a:endParaRPr b="0" lang="it-IT" sz="3200" spc="-1" strike="noStrike">
              <a:solidFill>
                <a:srgbClr val="000000"/>
              </a:solidFill>
              <a:uFill>
                <a:solidFill>
                  <a:srgbClr val="ffffff"/>
                </a:solidFill>
              </a:uFill>
              <a:latin typeface="Arial"/>
            </a:endParaRPr>
          </a:p>
          <a:p>
            <a:r>
              <a:rPr b="1" lang="it-IT" sz="3200" spc="-1" strike="noStrike">
                <a:solidFill>
                  <a:srgbClr val="000000"/>
                </a:solidFill>
                <a:uFill>
                  <a:solidFill>
                    <a:srgbClr val="ffffff"/>
                  </a:solidFill>
                </a:uFill>
                <a:latin typeface="ARScripSM"/>
              </a:rPr>
              <a:t>Office of Public Sector Information</a:t>
            </a:r>
            <a:endParaRPr b="0" lang="it-IT" sz="3200" spc="-1" strike="noStrike">
              <a:solidFill>
                <a:srgbClr val="000000"/>
              </a:solidFill>
              <a:uFill>
                <a:solidFill>
                  <a:srgbClr val="ffffff"/>
                </a:solidFill>
              </a:uFill>
              <a:latin typeface="Arial"/>
            </a:endParaRPr>
          </a:p>
          <a:p>
            <a:endParaRPr b="0" lang="it-IT" sz="3200" spc="-1" strike="noStrike">
              <a:solidFill>
                <a:srgbClr val="000000"/>
              </a:solidFill>
              <a:uFill>
                <a:solidFill>
                  <a:srgbClr val="ffffff"/>
                </a:solidFill>
              </a:uFill>
              <a:latin typeface="Arial"/>
            </a:endParaRPr>
          </a:p>
          <a:p>
            <a:pPr algn="r"/>
            <a:endParaRPr b="0" lang="it-IT" sz="3200" spc="-1" strike="noStrike">
              <a:solidFill>
                <a:srgbClr val="000000"/>
              </a:solidFill>
              <a:uFill>
                <a:solidFill>
                  <a:srgbClr val="ffffff"/>
                </a:solidFill>
              </a:uFill>
              <a:latin typeface="Arial"/>
            </a:endParaRPr>
          </a:p>
          <a:p>
            <a:pPr algn="r"/>
            <a:endParaRPr b="0" lang="it-IT" sz="3200" spc="-1" strike="noStrike">
              <a:solidFill>
                <a:srgbClr val="000000"/>
              </a:solidFill>
              <a:uFill>
                <a:solidFill>
                  <a:srgbClr val="ffffff"/>
                </a:solidFill>
              </a:uFill>
              <a:latin typeface="Arial"/>
            </a:endParaRPr>
          </a:p>
          <a:p>
            <a:pPr algn="r"/>
            <a:endParaRPr b="0" lang="it-IT" sz="3200" spc="-1" strike="noStrike">
              <a:solidFill>
                <a:srgbClr val="000000"/>
              </a:solidFill>
              <a:uFill>
                <a:solidFill>
                  <a:srgbClr val="ffffff"/>
                </a:solidFill>
              </a:uFill>
              <a:latin typeface="Arial"/>
            </a:endParaRPr>
          </a:p>
          <a:p>
            <a:pPr algn="r"/>
            <a:r>
              <a:rPr b="0" lang="it-IT" sz="2000" spc="-1" strike="noStrike">
                <a:solidFill>
                  <a:srgbClr val="000000"/>
                </a:solidFill>
                <a:uFill>
                  <a:solidFill>
                    <a:srgbClr val="ffffff"/>
                  </a:solidFill>
                </a:uFill>
                <a:latin typeface="ARItalTM"/>
              </a:rPr>
              <a:t>  </a:t>
            </a:r>
            <a:endParaRPr b="0" lang="it-IT" sz="2000" spc="-1" strike="noStrike">
              <a:solidFill>
                <a:srgbClr val="000000"/>
              </a:solidFill>
              <a:uFill>
                <a:solidFill>
                  <a:srgbClr val="ffffff"/>
                </a:solidFill>
              </a:uFill>
              <a:latin typeface="Arial"/>
            </a:endParaRPr>
          </a:p>
        </p:txBody>
      </p:sp>
      <p:pic>
        <p:nvPicPr>
          <p:cNvPr id="46" name="" descr=""/>
          <p:cNvPicPr/>
          <p:nvPr/>
        </p:nvPicPr>
        <p:blipFill>
          <a:blip r:embed="rId1"/>
          <a:stretch/>
        </p:blipFill>
        <p:spPr>
          <a:xfrm>
            <a:off x="1865160" y="1217160"/>
            <a:ext cx="1086840" cy="1086840"/>
          </a:xfrm>
          <a:prstGeom prst="rect">
            <a:avLst/>
          </a:prstGeom>
          <a:ln>
            <a:noFill/>
          </a:ln>
        </p:spPr>
      </p:pic>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 name="TextShape 1"/>
          <p:cNvSpPr txBox="1"/>
          <p:nvPr/>
        </p:nvSpPr>
        <p:spPr>
          <a:xfrm>
            <a:off x="1080000" y="882000"/>
            <a:ext cx="7776000" cy="864360"/>
          </a:xfrm>
          <a:prstGeom prst="rect">
            <a:avLst/>
          </a:prstGeom>
          <a:noFill/>
          <a:ln>
            <a:noFill/>
          </a:ln>
        </p:spPr>
        <p:txBody>
          <a:bodyPr lIns="0" rIns="0" tIns="0" bIns="0" anchor="ctr"/>
          <a:p>
            <a:pPr algn="ctr"/>
            <a:r>
              <a:rPr b="0" lang="it-IT" sz="2800" spc="-1" strike="noStrike">
                <a:solidFill>
                  <a:srgbClr val="000000"/>
                </a:solidFill>
                <a:uFill>
                  <a:solidFill>
                    <a:srgbClr val="ffffff"/>
                  </a:solidFill>
                </a:uFill>
                <a:latin typeface="AR HERMANN"/>
              </a:rPr>
              <a:t>ASYMMETRY IN CLASS-ROOM TALK</a:t>
            </a:r>
            <a:r>
              <a:rPr b="0" lang="it-IT" sz="5400" spc="-1" strike="noStrike">
                <a:solidFill>
                  <a:srgbClr val="000000"/>
                </a:solidFill>
                <a:uFill>
                  <a:solidFill>
                    <a:srgbClr val="ffffff"/>
                  </a:solidFill>
                </a:uFill>
                <a:latin typeface="AR HERMANN"/>
              </a:rPr>
              <a:t> </a:t>
            </a:r>
            <a:endParaRPr b="0" lang="it-IT" sz="5400" spc="-1" strike="noStrike">
              <a:solidFill>
                <a:srgbClr val="000000"/>
              </a:solidFill>
              <a:uFill>
                <a:solidFill>
                  <a:srgbClr val="ffffff"/>
                </a:solidFill>
              </a:uFill>
              <a:latin typeface="Arial"/>
            </a:endParaRPr>
          </a:p>
        </p:txBody>
      </p:sp>
      <p:sp>
        <p:nvSpPr>
          <p:cNvPr id="48" name="TextShape 2"/>
          <p:cNvSpPr txBox="1"/>
          <p:nvPr/>
        </p:nvSpPr>
        <p:spPr>
          <a:xfrm>
            <a:off x="1224000" y="2016000"/>
            <a:ext cx="7560000" cy="4589640"/>
          </a:xfrm>
          <a:prstGeom prst="rect">
            <a:avLst/>
          </a:prstGeom>
          <a:noFill/>
          <a:ln>
            <a:noFill/>
          </a:ln>
        </p:spPr>
        <p:txBody>
          <a:bodyPr lIns="0" rIns="0" tIns="0" bIns="0" anchor="ctr"/>
          <a:p>
            <a:r>
              <a:rPr b="0" lang="it-IT" sz="3200" spc="-1" strike="noStrike">
                <a:solidFill>
                  <a:srgbClr val="000000"/>
                </a:solidFill>
                <a:uFill>
                  <a:solidFill>
                    <a:srgbClr val="ffffff"/>
                  </a:solidFill>
                </a:uFill>
                <a:latin typeface="ARItalTM"/>
              </a:rPr>
              <a:t>	</a:t>
            </a:r>
            <a:r>
              <a:rPr b="1" lang="it-IT" sz="3200" spc="-1" strike="noStrike">
                <a:solidFill>
                  <a:srgbClr val="000000"/>
                </a:solidFill>
                <a:uFill>
                  <a:solidFill>
                    <a:srgbClr val="ffffff"/>
                  </a:solidFill>
                </a:uFill>
                <a:latin typeface="ARScripSM"/>
              </a:rPr>
              <a:t>Classroom studies tend to show the teacher playing dominant role in classroom discourse. This hierarchical authority in language learning has come under strong criticism because it tends to restrict students into playing passive roles.</a:t>
            </a:r>
            <a:endParaRPr b="0" lang="it-IT" sz="3200" spc="-1" strike="noStrike">
              <a:solidFill>
                <a:srgbClr val="000000"/>
              </a:solidFill>
              <a:uFill>
                <a:solidFill>
                  <a:srgbClr val="ffffff"/>
                </a:solidFill>
              </a:uFill>
              <a:latin typeface="Arial"/>
            </a:endParaRPr>
          </a:p>
          <a:p>
            <a:pPr algn="r"/>
            <a:r>
              <a:rPr b="0" lang="it-IT" sz="2000" spc="-1" strike="noStrike">
                <a:solidFill>
                  <a:srgbClr val="000000"/>
                </a:solidFill>
                <a:uFill>
                  <a:solidFill>
                    <a:srgbClr val="ffffff"/>
                  </a:solidFill>
                </a:uFill>
                <a:latin typeface="ARItalTM"/>
              </a:rPr>
              <a:t>  </a:t>
            </a:r>
            <a:endParaRPr b="0" lang="it-IT" sz="2000" spc="-1" strike="noStrike">
              <a:solidFill>
                <a:srgbClr val="000000"/>
              </a:solidFill>
              <a:uFill>
                <a:solidFill>
                  <a:srgbClr val="ffffff"/>
                </a:solidFill>
              </a:uFill>
              <a:latin typeface="Arial"/>
            </a:endParaRPr>
          </a:p>
        </p:txBody>
      </p:sp>
      <p:pic>
        <p:nvPicPr>
          <p:cNvPr id="49" name="" descr=""/>
          <p:cNvPicPr/>
          <p:nvPr/>
        </p:nvPicPr>
        <p:blipFill>
          <a:blip r:embed="rId1"/>
          <a:stretch/>
        </p:blipFill>
        <p:spPr>
          <a:xfrm>
            <a:off x="6984000" y="5832000"/>
            <a:ext cx="1460880" cy="576000"/>
          </a:xfrm>
          <a:prstGeom prst="rect">
            <a:avLst/>
          </a:prstGeom>
          <a:ln>
            <a:noFill/>
          </a:ln>
        </p:spPr>
      </p:pic>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 name="TextShape 1"/>
          <p:cNvSpPr txBox="1"/>
          <p:nvPr/>
        </p:nvSpPr>
        <p:spPr>
          <a:xfrm>
            <a:off x="1152000" y="1328760"/>
            <a:ext cx="7776000" cy="770040"/>
          </a:xfrm>
          <a:prstGeom prst="rect">
            <a:avLst/>
          </a:prstGeom>
          <a:noFill/>
          <a:ln>
            <a:noFill/>
          </a:ln>
        </p:spPr>
        <p:txBody>
          <a:bodyPr lIns="0" rIns="0" tIns="0" bIns="0" anchor="ctr"/>
          <a:p>
            <a:pPr algn="ctr"/>
            <a:r>
              <a:rPr b="1" lang="it-IT" sz="4800" spc="-1" strike="noStrike">
                <a:solidFill>
                  <a:srgbClr val="000000"/>
                </a:solidFill>
                <a:uFill>
                  <a:solidFill>
                    <a:srgbClr val="ffffff"/>
                  </a:solidFill>
                </a:uFill>
                <a:latin typeface="AR HERMANN"/>
                <a:ea typeface="Microsoft YaHei"/>
              </a:rPr>
              <a:t>THANK YOU</a:t>
            </a:r>
            <a:endParaRPr b="0" lang="it-IT" sz="4800" spc="-1" strike="noStrike">
              <a:solidFill>
                <a:srgbClr val="000000"/>
              </a:solidFill>
              <a:uFill>
                <a:solidFill>
                  <a:srgbClr val="ffffff"/>
                </a:solidFill>
              </a:uFill>
              <a:latin typeface="Arial"/>
            </a:endParaRPr>
          </a:p>
        </p:txBody>
      </p:sp>
      <p:pic>
        <p:nvPicPr>
          <p:cNvPr id="51" name="" descr=""/>
          <p:cNvPicPr/>
          <p:nvPr/>
        </p:nvPicPr>
        <p:blipFill>
          <a:blip r:embed="rId1"/>
          <a:stretch/>
        </p:blipFill>
        <p:spPr>
          <a:xfrm>
            <a:off x="3096000" y="2169000"/>
            <a:ext cx="3735000" cy="3735000"/>
          </a:xfrm>
          <a:prstGeom prst="rect">
            <a:avLst/>
          </a:prstGeom>
          <a:ln>
            <a:noFill/>
          </a:ln>
        </p:spPr>
      </p:pic>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2023-09-04T12:16:16Z</dcterms:created>
  <dc:creator/>
  <dc:description>Put your ideas into a stunning gold frame!</dc:description>
  <cp:keywords>Education Business Design Art</cp:keywords>
  <dc:language>en-US</dc:language>
  <cp:lastModifiedBy/>
  <cp:revision>1</cp:revision>
  <dc:subject>Slides</dc:subject>
  <dc:title>Gold Frame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cense">
    <vt:lpwstr>Free - Frame Image courtesy of: Cambi - Casa d'Aste - Genova</vt:lpwstr>
  </property>
</Properties>
</file>