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738036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73803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26520" y="273240"/>
            <a:ext cx="75110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239000" y="368244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440"/>
            <a:ext cx="7380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7380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7380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239000" y="368244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44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952720" y="160452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448240" y="160452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448240" y="368244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952720" y="368244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68244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738036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73803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26520" y="273240"/>
            <a:ext cx="75110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239000" y="368244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440"/>
            <a:ext cx="7380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7380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7380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239000" y="160452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239000" y="368244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682440"/>
            <a:ext cx="36014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2952720" y="160452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5448240" y="160452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448240" y="368244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2952720" y="368244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7200" y="3682440"/>
            <a:ext cx="23763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36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spcBef>
                <a:spcPts val="697"/>
              </a:spcBef>
              <a:buClr>
                <a:srgbClr val="000000"/>
              </a:buClr>
              <a:buFont typeface="Times New Roman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spcBef>
                <a:spcPts val="598"/>
              </a:spcBef>
              <a:buClr>
                <a:srgbClr val="000000"/>
              </a:buClr>
              <a:buFont typeface="Times New Roman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9720"/>
          </a:xfrm>
          <a:prstGeom prst="rect">
            <a:avLst/>
          </a:prstGeom>
        </p:spPr>
        <p:txBody>
          <a:bodyPr lIns="90000" rIns="90000" tIns="46800" bIns="46800"/>
          <a:p>
            <a:pPr/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9720"/>
          </a:xfrm>
          <a:prstGeom prst="rect">
            <a:avLst/>
          </a:prstGeom>
        </p:spPr>
        <p:txBody>
          <a:bodyPr lIns="90000" rIns="90000" tIns="46800" bIns="46800"/>
          <a:p>
            <a:pPr/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9720"/>
          </a:xfrm>
          <a:prstGeom prst="rect">
            <a:avLst/>
          </a:prstGeom>
        </p:spPr>
        <p:txBody>
          <a:bodyPr lIns="90000" rIns="90000" tIns="46800" bIns="46800"/>
          <a:p>
            <a:pPr/>
            <a:fld id="{C66E06AC-3534-4154-B2D2-51F0A6E4B5BB}" type="slidenum"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326520" y="273240"/>
            <a:ext cx="75110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198a8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7380360" cy="39776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247440"/>
            <a:ext cx="2130120" cy="4726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2735280" y="6247440"/>
            <a:ext cx="2898360" cy="4726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5837760" y="6247440"/>
            <a:ext cx="2130120" cy="472680"/>
          </a:xfrm>
          <a:prstGeom prst="rect">
            <a:avLst/>
          </a:prstGeom>
        </p:spPr>
        <p:txBody>
          <a:bodyPr lIns="0" rIns="0" tIns="0" bIns="0"/>
          <a:p>
            <a:pPr algn="r"/>
            <a:fld id="{8B7F3C2D-6788-4B0A-A5DB-93BB7A2F035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Table 1"/>
          <p:cNvGraphicFramePr/>
          <p:nvPr/>
        </p:nvGraphicFramePr>
        <p:xfrm>
          <a:off x="500040" y="1295280"/>
          <a:ext cx="7500600" cy="4837680"/>
        </p:xfrm>
        <a:graphic>
          <a:graphicData uri="http://schemas.openxmlformats.org/drawingml/2006/table">
            <a:tbl>
              <a:tblPr/>
              <a:tblGrid>
                <a:gridCol w="3882240"/>
                <a:gridCol w="3618720"/>
              </a:tblGrid>
              <a:tr h="573480"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799"/>
                        </a:spcBef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Step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799"/>
                        </a:spcBef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Tools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49500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Initiate the Project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Project Charter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68040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Create the Team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GRPI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ARMI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Stakeholder Analysis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53748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Scope the Project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SIPOC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In/Out of the Box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81756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Plan and Manage the Project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Gantt Chart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Communication Plan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Elevator Speech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91656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Validate the Project Focus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VOC Plan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Affinity Diagram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CTQ Tree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Kano Analysis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81756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Define Y, Defect, Unit, and Opportunit</a:t>
                      </a:r>
                      <a:r>
                        <a:rPr b="1" lang="en-US" sz="2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DPU/DPMO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Project Charter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ccccff"/>
                        </a:buClr>
                        <a:buFont typeface="Arial"/>
                        <a:buChar char="•"/>
                      </a:pP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</a:tbl>
          </a:graphicData>
        </a:graphic>
      </p:graphicFrame>
      <p:sp>
        <p:nvSpPr>
          <p:cNvPr id="83" name="TextShape 2"/>
          <p:cNvSpPr txBox="1"/>
          <p:nvPr/>
        </p:nvSpPr>
        <p:spPr>
          <a:xfrm>
            <a:off x="609120" y="683640"/>
            <a:ext cx="7391880" cy="642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>
              <a:lnSpc>
                <a:spcPct val="100000"/>
              </a:lnSpc>
            </a:pPr>
            <a:r>
              <a:rPr b="1" i="1" lang="en-US" sz="3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Define</a:t>
            </a:r>
            <a:endParaRPr b="1" lang="en-US" sz="36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Table 1"/>
          <p:cNvGraphicFramePr/>
          <p:nvPr/>
        </p:nvGraphicFramePr>
        <p:xfrm>
          <a:off x="500040" y="838080"/>
          <a:ext cx="7500600" cy="5585400"/>
        </p:xfrm>
        <a:graphic>
          <a:graphicData uri="http://schemas.openxmlformats.org/drawingml/2006/table">
            <a:tbl>
              <a:tblPr/>
              <a:tblGrid>
                <a:gridCol w="3882240"/>
                <a:gridCol w="3618720"/>
              </a:tblGrid>
              <a:tr h="635400"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899"/>
                        </a:spcBef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Step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899"/>
                        </a:spcBef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Tools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50220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Understand the Process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Process Maps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Value Stream Map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85968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Identify Potential X’s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Cause and Effect Diagram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FMEA (Failure Mode Effects Analysis)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 Why Thinking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XY Matrix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81864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Determine How to Collect the Data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Defect Definition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Data Collection Plan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Data Collection Forms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81864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Validate the Measurement System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Measurement System Assessment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45252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Collect the Data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cPr marL="85680" marR="85680">
                    <a:noFill/>
                  </a:tcPr>
                </a:tc>
              </a:tr>
              <a:tr h="67824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Determine Process Stability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Control Charts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Special Cause / Common Cause Variation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82008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Calculate Baseline Process Sigma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Sigma Calculator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Sigma Table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</a:tbl>
          </a:graphicData>
        </a:graphic>
      </p:graphicFrame>
      <p:sp>
        <p:nvSpPr>
          <p:cNvPr id="85" name="TextShape 2"/>
          <p:cNvSpPr txBox="1"/>
          <p:nvPr/>
        </p:nvSpPr>
        <p:spPr>
          <a:xfrm>
            <a:off x="609120" y="151920"/>
            <a:ext cx="7391880" cy="714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>
              <a:lnSpc>
                <a:spcPct val="100000"/>
              </a:lnSpc>
            </a:pPr>
            <a:r>
              <a:rPr b="1" i="1" lang="en-US" sz="3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Measure</a:t>
            </a:r>
            <a:endParaRPr b="1" lang="en-US" sz="36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609120" y="609120"/>
            <a:ext cx="7391880" cy="714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>
              <a:lnSpc>
                <a:spcPct val="100000"/>
              </a:lnSpc>
            </a:pPr>
            <a:r>
              <a:rPr b="1" i="1" lang="en-US" sz="3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Analyze</a:t>
            </a:r>
            <a:endParaRPr b="1" lang="en-US" sz="36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87" name="Table 2"/>
          <p:cNvGraphicFramePr/>
          <p:nvPr/>
        </p:nvGraphicFramePr>
        <p:xfrm>
          <a:off x="603000" y="1753560"/>
          <a:ext cx="7428600" cy="2618280"/>
        </p:xfrm>
        <a:graphic>
          <a:graphicData uri="http://schemas.openxmlformats.org/drawingml/2006/table">
            <a:tbl>
              <a:tblPr/>
              <a:tblGrid>
                <a:gridCol w="3882240"/>
                <a:gridCol w="3546720"/>
              </a:tblGrid>
              <a:tr h="573480"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799"/>
                        </a:spcBef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Step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79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Tools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115164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endParaRPr b="0" lang="en-US" sz="2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Identify Probable X’s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Process Map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FMEA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XY Matrix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 &amp; E Diagram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Stratification Graphs)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93852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Test Hypothesis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Hypothesis Testing (Parametric and Non-Parametric   (Chi-square, ANOVA, Regression)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Additional Data Collection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</a:tbl>
          </a:graphicData>
        </a:graphic>
      </p:graphicFrame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11160" y="631440"/>
            <a:ext cx="8001000" cy="714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>
              <a:lnSpc>
                <a:spcPct val="100000"/>
              </a:lnSpc>
            </a:pPr>
            <a:r>
              <a:rPr b="1" i="1" lang="en-US" sz="3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Improve</a:t>
            </a:r>
            <a:endParaRPr b="1" lang="en-US" sz="36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89" name="Table 2"/>
          <p:cNvGraphicFramePr/>
          <p:nvPr/>
        </p:nvGraphicFramePr>
        <p:xfrm>
          <a:off x="500040" y="1828800"/>
          <a:ext cx="7500600" cy="3865320"/>
        </p:xfrm>
        <a:graphic>
          <a:graphicData uri="http://schemas.openxmlformats.org/drawingml/2006/table">
            <a:tbl>
              <a:tblPr/>
              <a:tblGrid>
                <a:gridCol w="3882240"/>
                <a:gridCol w="3618720"/>
              </a:tblGrid>
              <a:tr h="573480"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799"/>
                        </a:spcBef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Step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799"/>
                        </a:spcBef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Tools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72540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Generate and Assess Solutions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Solution Prioritization Matrix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Cost-Benefit Analysis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FMEA (re-visited)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91152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Implement Lean Principles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Spaghetti Diagrams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Value Stream Map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Waste (MUDA)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93852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Plan and Implement Improvements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FMEA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 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Piloting 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Sigma Level Calculations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Implementation Plan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93852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Prepare for Control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MSA (re-visited)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Process Map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Capability Analysis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</a:tbl>
          </a:graphicData>
        </a:graphic>
      </p:graphicFrame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609120" y="609120"/>
            <a:ext cx="7391880" cy="714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>
              <a:lnSpc>
                <a:spcPct val="100000"/>
              </a:lnSpc>
            </a:pPr>
            <a:r>
              <a:rPr b="1" i="1" lang="en-US" sz="3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Control</a:t>
            </a:r>
            <a:endParaRPr b="1" lang="en-US" sz="36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91" name="Table 2"/>
          <p:cNvGraphicFramePr/>
          <p:nvPr/>
        </p:nvGraphicFramePr>
        <p:xfrm>
          <a:off x="500040" y="1828800"/>
          <a:ext cx="7500600" cy="3199680"/>
        </p:xfrm>
        <a:graphic>
          <a:graphicData uri="http://schemas.openxmlformats.org/drawingml/2006/table">
            <a:tbl>
              <a:tblPr/>
              <a:tblGrid>
                <a:gridCol w="3882240"/>
                <a:gridCol w="3618720"/>
              </a:tblGrid>
              <a:tr h="634680"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799"/>
                        </a:spcBef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Step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 algn="ctr">
                        <a:lnSpc>
                          <a:spcPct val="100000"/>
                        </a:lnSpc>
                        <a:spcBef>
                          <a:spcPts val="799"/>
                        </a:spcBef>
                      </a:pPr>
                      <a:r>
                        <a:rPr b="1" lang="en-US" sz="3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Tools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90504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Establish a Process Control Plan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Process Maps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Control Plan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75528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Standardize and Document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Final Process Documentation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SOP’s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  <a:tr h="905040">
                <a:tc>
                  <a:txBody>
                    <a:bodyPr lIns="85680" rIns="85680" tIns="42840" bIns="42840"/>
                    <a:p>
                      <a:pPr>
                        <a:lnSpc>
                          <a:spcPct val="100000"/>
                        </a:lnSpc>
                        <a:spcBef>
                          <a:spcPts val="598"/>
                        </a:spcBef>
                      </a:pPr>
                      <a:r>
                        <a:rPr b="1" lang="en-US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Monitor, Evaluate and Close</a:t>
                      </a:r>
                      <a:endParaRPr b="0" lang="en-US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  <a:tc>
                  <a:txBody>
                    <a:bodyPr lIns="85680" rIns="85680" tIns="42840" bIns="42840"/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Control Charts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75000"/>
                        </a:lnSpc>
                        <a:spcBef>
                          <a:spcPts val="349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Recalculating Process Sigma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 marL="85680" marR="85680">
                    <a:noFill/>
                  </a:tcPr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2023-09-04T09:07:05Z</dcterms:created>
  <dc:creator/>
  <dc:description>Template created by Thomas Stephens Jr</dc:description>
  <cp:keywords>business:quality</cp:keywords>
  <dc:language>en-US</dc:language>
  <cp:lastModifiedBy/>
  <cp:revision>1</cp:revision>
  <dc:subject>Simple overview of the Six-Sigma DAMIC process</dc:subject>
  <dc:title>Six-Sigma DMAIC Overview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